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3" r:id="rId2"/>
    <p:sldMasterId id="2147483705" r:id="rId3"/>
  </p:sldMasterIdLst>
  <p:sldIdLst>
    <p:sldId id="256" r:id="rId4"/>
    <p:sldId id="257" r:id="rId5"/>
    <p:sldId id="273" r:id="rId6"/>
    <p:sldId id="4267" r:id="rId7"/>
    <p:sldId id="4307" r:id="rId8"/>
    <p:sldId id="4266" r:id="rId9"/>
    <p:sldId id="4268" r:id="rId10"/>
    <p:sldId id="4271" r:id="rId11"/>
    <p:sldId id="4270" r:id="rId12"/>
    <p:sldId id="4272" r:id="rId13"/>
    <p:sldId id="4273" r:id="rId14"/>
    <p:sldId id="4274" r:id="rId15"/>
    <p:sldId id="4275" r:id="rId16"/>
    <p:sldId id="4288" r:id="rId17"/>
    <p:sldId id="4276" r:id="rId18"/>
    <p:sldId id="4277" r:id="rId19"/>
    <p:sldId id="4278" r:id="rId20"/>
    <p:sldId id="4279" r:id="rId21"/>
    <p:sldId id="4280" r:id="rId22"/>
    <p:sldId id="4281" r:id="rId23"/>
    <p:sldId id="4282" r:id="rId24"/>
    <p:sldId id="4283" r:id="rId25"/>
    <p:sldId id="4284" r:id="rId26"/>
    <p:sldId id="4285" r:id="rId27"/>
    <p:sldId id="4290" r:id="rId28"/>
    <p:sldId id="4292" r:id="rId29"/>
    <p:sldId id="4291" r:id="rId30"/>
    <p:sldId id="4298" r:id="rId31"/>
    <p:sldId id="4287" r:id="rId32"/>
    <p:sldId id="4294" r:id="rId33"/>
    <p:sldId id="4295" r:id="rId34"/>
    <p:sldId id="4299" r:id="rId35"/>
    <p:sldId id="4300" r:id="rId36"/>
    <p:sldId id="4296" r:id="rId37"/>
    <p:sldId id="4297" r:id="rId38"/>
    <p:sldId id="4293" r:id="rId39"/>
    <p:sldId id="4301" r:id="rId40"/>
    <p:sldId id="4302" r:id="rId41"/>
    <p:sldId id="4303" r:id="rId42"/>
    <p:sldId id="4304" r:id="rId43"/>
    <p:sldId id="4305" r:id="rId44"/>
    <p:sldId id="4306" r:id="rId45"/>
    <p:sldId id="4309" r:id="rId46"/>
    <p:sldId id="4317" r:id="rId47"/>
    <p:sldId id="4315" r:id="rId48"/>
    <p:sldId id="431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38375C-77F1-4D22-AA03-6CF4CB3963E5}">
          <p14:sldIdLst>
            <p14:sldId id="256"/>
            <p14:sldId id="257"/>
            <p14:sldId id="273"/>
            <p14:sldId id="4267"/>
            <p14:sldId id="4307"/>
            <p14:sldId id="4266"/>
            <p14:sldId id="4268"/>
            <p14:sldId id="4271"/>
            <p14:sldId id="4270"/>
            <p14:sldId id="4272"/>
            <p14:sldId id="4273"/>
            <p14:sldId id="4274"/>
            <p14:sldId id="4275"/>
            <p14:sldId id="4288"/>
            <p14:sldId id="4276"/>
            <p14:sldId id="4277"/>
            <p14:sldId id="4278"/>
            <p14:sldId id="4279"/>
            <p14:sldId id="4280"/>
            <p14:sldId id="4281"/>
            <p14:sldId id="4282"/>
            <p14:sldId id="4283"/>
            <p14:sldId id="4284"/>
            <p14:sldId id="4285"/>
            <p14:sldId id="4290"/>
            <p14:sldId id="4292"/>
            <p14:sldId id="4291"/>
            <p14:sldId id="4298"/>
            <p14:sldId id="4287"/>
            <p14:sldId id="4294"/>
            <p14:sldId id="4295"/>
            <p14:sldId id="4299"/>
            <p14:sldId id="4300"/>
            <p14:sldId id="4296"/>
            <p14:sldId id="4297"/>
            <p14:sldId id="4293"/>
            <p14:sldId id="4301"/>
            <p14:sldId id="4302"/>
            <p14:sldId id="4303"/>
            <p14:sldId id="4304"/>
            <p14:sldId id="4305"/>
            <p14:sldId id="4306"/>
            <p14:sldId id="4309"/>
            <p14:sldId id="4317"/>
            <p14:sldId id="4315"/>
            <p14:sldId id="4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LAI YU" initials="ZY" lastIdx="2" clrIdx="0">
    <p:extLst>
      <p:ext uri="{19B8F6BF-5375-455C-9EA6-DF929625EA0E}">
        <p15:presenceInfo xmlns:p15="http://schemas.microsoft.com/office/powerpoint/2012/main" userId="897aba0afc9d66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79D"/>
    <a:srgbClr val="17375E"/>
    <a:srgbClr val="0C6D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7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Slippage model</a:t>
            </a:r>
            <a:endParaRPr lang="zh-CN" altLang="en-US" dirty="0"/>
          </a:p>
        </c:rich>
      </c:tx>
      <c:layout>
        <c:manualLayout>
          <c:xMode val="edge"/>
          <c:yMode val="edge"/>
          <c:x val="0.31616483986013372"/>
          <c:y val="1.75425752776768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2850101586138948E-2"/>
          <c:y val="0.11079494571240582"/>
          <c:w val="0.93635396161417328"/>
          <c:h val="0.7578889789684437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Passive Trade</c:v>
                </c:pt>
                <c:pt idx="2">
                  <c:v>Aggressive trade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DB-4357-86B4-3BB211B2F9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Slippage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Passive Trade</c:v>
                </c:pt>
                <c:pt idx="2">
                  <c:v>Aggressive trade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DB-4357-86B4-3BB211B2F9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70794520"/>
        <c:axId val="270795504"/>
      </c:barChart>
      <c:catAx>
        <c:axId val="270794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795504"/>
        <c:crosses val="autoZero"/>
        <c:auto val="1"/>
        <c:lblAlgn val="ctr"/>
        <c:lblOffset val="100"/>
        <c:noMultiLvlLbl val="0"/>
      </c:catAx>
      <c:valAx>
        <c:axId val="27079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0794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20994759376016"/>
          <c:y val="0.92262573214927857"/>
          <c:w val="0.15639284188313671"/>
          <c:h val="5.98316925730445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Trading Price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Sheet1!$A$2:$A$3</c:f>
              <c:strCache>
                <c:ptCount val="2"/>
                <c:pt idx="0">
                  <c:v>Passive</c:v>
                </c:pt>
                <c:pt idx="1">
                  <c:v>Take all the Volume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4B-43BB-8B90-35C84DBBE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8220208"/>
        <c:axId val="678220536"/>
      </c:lineChart>
      <c:catAx>
        <c:axId val="67822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220536"/>
        <c:crosses val="autoZero"/>
        <c:auto val="1"/>
        <c:lblAlgn val="ctr"/>
        <c:lblOffset val="100"/>
        <c:noMultiLvlLbl val="0"/>
      </c:catAx>
      <c:valAx>
        <c:axId val="678220536"/>
        <c:scaling>
          <c:orientation val="minMax"/>
          <c:min val="2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822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6T21:11:57.186" idx="2">
    <p:pos x="-6" y="4102"/>
    <p:text>Remove data at the last minute (16:00) [REASON?]</p:text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0.01031</cdr:x>
      <cdr:y>0.10326</cdr:y>
    </cdr:from>
    <cdr:to>
      <cdr:x>0.03781</cdr:x>
      <cdr:y>0.95408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28171FA9-18C6-46B6-AF42-1338CD4BE0CC}"/>
            </a:ext>
          </a:extLst>
        </cdr:cNvPr>
        <cdr:cNvSpPr txBox="1"/>
      </cdr:nvSpPr>
      <cdr:spPr>
        <a:xfrm xmlns:a="http://schemas.openxmlformats.org/drawingml/2006/main">
          <a:off x="83820" y="426720"/>
          <a:ext cx="223520" cy="35159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eaVert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1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think-cell Slide" r:id="rId4" imgW="396" imgH="396" progId="TCLayout.ActiveDocument.1">
                  <p:embed/>
                </p:oleObj>
              </mc:Choice>
              <mc:Fallback>
                <p:oleObj name="think-cell Slide" r:id="rId4" imgW="396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37344" y="1600200"/>
            <a:ext cx="11520000" cy="488927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no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 baseline="0">
                <a:latin typeface="+mn-lt"/>
                <a:ea typeface="+mn-ea"/>
              </a:defRPr>
            </a:lvl1pPr>
            <a:lvl2pPr marL="457200" indent="-227013">
              <a:defRPr sz="1400" baseline="0">
                <a:latin typeface="+mn-lt"/>
                <a:ea typeface="+mn-ea"/>
              </a:defRPr>
            </a:lvl2pPr>
            <a:lvl3pPr marL="685800" indent="-227013">
              <a:buFont typeface="Wingdings" panose="05000000000000000000" pitchFamily="2" charset="2"/>
              <a:buChar char="§"/>
              <a:defRPr baseline="0">
                <a:latin typeface="+mn-lt"/>
                <a:ea typeface="+mn-ea"/>
              </a:defRPr>
            </a:lvl3pPr>
            <a:lvl4pPr marL="971550" indent="-285750">
              <a:tabLst/>
              <a:defRPr baseline="0">
                <a:latin typeface="+mn-lt"/>
                <a:ea typeface="+mn-ea"/>
              </a:defRPr>
            </a:lvl4pPr>
            <a:lvl5pPr marL="1371600" indent="-241300">
              <a:buFont typeface="Wingdings" panose="05000000000000000000" pitchFamily="2" charset="2"/>
              <a:buChar char="§"/>
              <a:defRPr baseline="0">
                <a:latin typeface="+mn-lt"/>
                <a:ea typeface="+mn-ea"/>
              </a:defRPr>
            </a:lvl5pPr>
            <a:lvl6pPr marL="1699200" indent="-284400">
              <a:buFont typeface="Symbol" panose="05050102010706020507" pitchFamily="18" charset="2"/>
              <a:buChar char="-"/>
              <a:defRPr baseline="0">
                <a:latin typeface="+mn-lt"/>
                <a:ea typeface="+mn-ea"/>
              </a:defRPr>
            </a:lvl6pPr>
            <a:lvl7pPr marL="1983600" indent="-284400">
              <a:buFont typeface="Wingdings" panose="05000000000000000000" pitchFamily="2" charset="2"/>
              <a:buChar char="§"/>
              <a:defRPr baseline="0">
                <a:latin typeface="+mn-lt"/>
                <a:ea typeface="+mn-ea"/>
              </a:defRPr>
            </a:lvl7pPr>
            <a:lvl8pPr marL="2268000" indent="-285750">
              <a:buFont typeface="Symbol" panose="05050102010706020507" pitchFamily="18" charset="2"/>
              <a:buChar char="-"/>
              <a:defRPr baseline="0">
                <a:latin typeface="+mn-lt"/>
                <a:ea typeface="+mn-ea"/>
              </a:defRPr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38400" y="852417"/>
            <a:ext cx="11520000" cy="6460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000" b="0" cap="none" spc="0" baseline="0">
                <a:latin typeface="+mj-lt"/>
                <a:ea typeface="+mj-ea"/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slide</a:t>
            </a:r>
            <a:br>
              <a:rPr lang="en-US"/>
            </a:br>
            <a:r>
              <a:rPr lang="en-US"/>
              <a:t>Second Line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496640" y="6569870"/>
            <a:ext cx="360000" cy="180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477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None/>
              <a:defRPr sz="900" b="0">
                <a:solidFill>
                  <a:srgbClr val="999999"/>
                </a:solidFill>
                <a:latin typeface="Arial" pitchFamily="34" charset="0"/>
                <a:cs typeface="Arial" pitchFamily="34" charset="0"/>
              </a:defRPr>
            </a:lvl1pPr>
            <a:lvl2pPr marL="562719" indent="-285267" defTabSz="1125437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–"/>
              <a:defRPr sz="1723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 marL="847986" indent="-285267" defTabSz="1125437">
              <a:lnSpc>
                <a:spcPct val="100000"/>
              </a:lnSpc>
              <a:spcBef>
                <a:spcPts val="709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723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 marL="1125437" indent="-277452" defTabSz="1125437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–"/>
              <a:defRPr sz="1723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 marL="1410704" indent="-285267" defTabSz="1125437">
              <a:lnSpc>
                <a:spcPct val="100000"/>
              </a:lnSpc>
              <a:spcBef>
                <a:spcPts val="591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723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3094951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6pPr>
            <a:lvl7pPr marL="3657671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7pPr>
            <a:lvl8pPr marL="4220389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8pPr>
            <a:lvl9pPr marL="4783107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9pPr>
          </a:lstStyle>
          <a:p>
            <a:pPr lvl="0" algn="r"/>
            <a:fld id="{597A8DCA-8F96-49CD-B4D5-7AC92F955860}" type="slidenum">
              <a:rPr lang="en-US" sz="1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lvl="0" algn="r"/>
              <a:t>‹#›</a:t>
            </a:fld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-1920720" y="88968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Headline Line 1 = 6,65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384720" y="1033688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6092795" y="-402232"/>
            <a:ext cx="0" cy="36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6092795" y="-40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Center Type Area = 0,00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5918361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 userDrawn="1"/>
        </p:nvSpPr>
        <p:spPr>
          <a:xfrm>
            <a:off x="4091092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Left Spacing = 0,50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27602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Right Spacing = 0,50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627602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-384720" y="1808836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 userDrawn="1"/>
        </p:nvSpPr>
        <p:spPr>
          <a:xfrm>
            <a:off x="-1920720" y="180883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Upper Guide Content = 4,50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1920720" y="6561364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Footer = 9,10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>
            <a:off x="-384720" y="6704143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 userDrawn="1"/>
        </p:nvSpPr>
        <p:spPr>
          <a:xfrm>
            <a:off x="-1920720" y="47668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Tagline = 7,80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-384720" y="620688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 userDrawn="1"/>
        </p:nvSpPr>
        <p:spPr bwMode="gray">
          <a:xfrm>
            <a:off x="-324720" y="3516858"/>
            <a:ext cx="180000" cy="180000"/>
          </a:xfrm>
          <a:prstGeom prst="rect">
            <a:avLst/>
          </a:prstGeom>
          <a:solidFill>
            <a:srgbClr val="71001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-1860720" y="285120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ACN Strategy </a:t>
            </a:r>
            <a:r>
              <a:rPr lang="de-DE" sz="1000" baseline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</a:t>
            </a:r>
            <a:r>
              <a:rPr lang="de-DE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Rectangle 59"/>
          <p:cNvSpPr/>
          <p:nvPr userDrawn="1"/>
        </p:nvSpPr>
        <p:spPr bwMode="gray">
          <a:xfrm>
            <a:off x="-324720" y="2851206"/>
            <a:ext cx="180000" cy="180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-1860720" y="2407438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1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Rectangle 61"/>
          <p:cNvSpPr/>
          <p:nvPr userDrawn="1"/>
        </p:nvSpPr>
        <p:spPr bwMode="gray">
          <a:xfrm>
            <a:off x="-324720" y="2407438"/>
            <a:ext cx="180000" cy="180000"/>
          </a:xfrm>
          <a:prstGeom prst="rect">
            <a:avLst/>
          </a:prstGeom>
          <a:solidFill>
            <a:srgbClr val="FF9128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62"/>
          <p:cNvSpPr/>
          <p:nvPr userDrawn="1"/>
        </p:nvSpPr>
        <p:spPr bwMode="gray">
          <a:xfrm>
            <a:off x="-324720" y="2629322"/>
            <a:ext cx="180000" cy="180000"/>
          </a:xfrm>
          <a:prstGeom prst="rect">
            <a:avLst/>
          </a:prstGeom>
          <a:solidFill>
            <a:srgbClr val="FF3C0F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63"/>
          <p:cNvSpPr/>
          <p:nvPr userDrawn="1"/>
        </p:nvSpPr>
        <p:spPr bwMode="gray">
          <a:xfrm>
            <a:off x="-324720" y="3073090"/>
            <a:ext cx="180000" cy="180000"/>
          </a:xfrm>
          <a:prstGeom prst="rect">
            <a:avLst/>
          </a:prstGeom>
          <a:solidFill>
            <a:srgbClr val="BD001D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64"/>
          <p:cNvSpPr/>
          <p:nvPr userDrawn="1"/>
        </p:nvSpPr>
        <p:spPr bwMode="gray">
          <a:xfrm>
            <a:off x="-324720" y="3294974"/>
            <a:ext cx="180000" cy="180000"/>
          </a:xfrm>
          <a:prstGeom prst="rect">
            <a:avLst/>
          </a:prstGeom>
          <a:solidFill>
            <a:srgbClr val="920026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-1860720" y="2629322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2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 userDrawn="1"/>
        </p:nvSpPr>
        <p:spPr>
          <a:xfrm>
            <a:off x="-1860720" y="307309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4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 userDrawn="1"/>
        </p:nvSpPr>
        <p:spPr>
          <a:xfrm>
            <a:off x="-1860720" y="329497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5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 userDrawn="1"/>
        </p:nvSpPr>
        <p:spPr>
          <a:xfrm>
            <a:off x="-1860720" y="3516858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6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51"/>
          <p:cNvSpPr/>
          <p:nvPr userDrawn="1"/>
        </p:nvSpPr>
        <p:spPr bwMode="gray">
          <a:xfrm>
            <a:off x="-324720" y="4750064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52"/>
          <p:cNvSpPr/>
          <p:nvPr userDrawn="1"/>
        </p:nvSpPr>
        <p:spPr bwMode="gray">
          <a:xfrm>
            <a:off x="-324720" y="4971948"/>
            <a:ext cx="180000" cy="180000"/>
          </a:xfrm>
          <a:prstGeom prst="rect">
            <a:avLst/>
          </a:prstGeom>
          <a:solidFill>
            <a:srgbClr val="595959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>
            <a:off x="-1860720" y="475006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Black (Text)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 userDrawn="1"/>
        </p:nvSpPr>
        <p:spPr>
          <a:xfrm>
            <a:off x="-1860720" y="4971948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Grey 1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 userDrawn="1"/>
        </p:nvSpPr>
        <p:spPr>
          <a:xfrm>
            <a:off x="-1860720" y="5193832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Grey 2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 userDrawn="1"/>
        </p:nvSpPr>
        <p:spPr>
          <a:xfrm>
            <a:off x="-1860720" y="5415717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White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Rectangle 69"/>
          <p:cNvSpPr/>
          <p:nvPr userDrawn="1"/>
        </p:nvSpPr>
        <p:spPr bwMode="gray">
          <a:xfrm>
            <a:off x="-324720" y="5193832"/>
            <a:ext cx="180000" cy="180000"/>
          </a:xfrm>
          <a:prstGeom prst="rect">
            <a:avLst/>
          </a:prstGeom>
          <a:solidFill>
            <a:srgbClr val="91919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>
            <a:off x="-324720" y="5415720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Straight Connector 73"/>
          <p:cNvCxnSpPr/>
          <p:nvPr userDrawn="1"/>
        </p:nvCxnSpPr>
        <p:spPr>
          <a:xfrm>
            <a:off x="-384720" y="4151461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 userDrawn="1"/>
        </p:nvSpPr>
        <p:spPr>
          <a:xfrm>
            <a:off x="-1920720" y="415146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Vertical Center = 2,00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" y="6553174"/>
            <a:ext cx="997949" cy="180000"/>
          </a:xfrm>
          <a:prstGeom prst="rect">
            <a:avLst/>
          </a:prstGeom>
        </p:spPr>
      </p:pic>
      <p:sp>
        <p:nvSpPr>
          <p:cNvPr id="77" name="TextBox 76"/>
          <p:cNvSpPr txBox="1"/>
          <p:nvPr userDrawn="1"/>
        </p:nvSpPr>
        <p:spPr>
          <a:xfrm>
            <a:off x="-1920720" y="1280212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Headline Line 2 = 5,57</a:t>
            </a:r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-384720" y="1424212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4963" y="114930"/>
            <a:ext cx="11520000" cy="6357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 cap="none" spc="0" baseline="0">
                <a:solidFill>
                  <a:srgbClr val="FF0000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 altLang="zh-CN"/>
              <a:t>Second Line</a:t>
            </a:r>
            <a:endParaRPr lang="de-DE" dirty="0"/>
          </a:p>
        </p:txBody>
      </p:sp>
      <p:sp>
        <p:nvSpPr>
          <p:cNvPr id="7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45523" y="6345340"/>
            <a:ext cx="11509440" cy="144360"/>
          </a:xfrm>
          <a:prstGeom prst="rect">
            <a:avLst/>
          </a:prstGeom>
        </p:spPr>
        <p:txBody>
          <a:bodyPr lIns="0" r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900" b="0" baseline="0">
                <a:solidFill>
                  <a:srgbClr val="91919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de-DE"/>
              <a:t>Add </a:t>
            </a:r>
            <a:r>
              <a:rPr lang="de-DE" err="1"/>
              <a:t>footnote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7765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4248">
          <p15:clr>
            <a:srgbClr val="FBAE40"/>
          </p15:clr>
        </p15:guide>
        <p15:guide id="4" pos="3840">
          <p15:clr>
            <a:srgbClr val="FBAE40"/>
          </p15:clr>
        </p15:guide>
        <p15:guide id="5" pos="3727">
          <p15:clr>
            <a:srgbClr val="FBAE40"/>
          </p15:clr>
        </p15:guide>
        <p15:guide id="6" pos="3953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4088">
          <p15:clr>
            <a:srgbClr val="FBAE40"/>
          </p15:clr>
        </p15:guide>
        <p15:guide id="9" orient="horz" pos="648">
          <p15:clr>
            <a:srgbClr val="FBAE40"/>
          </p15:clr>
        </p15:guide>
        <p15:guide id="0" orient="horz" pos="391">
          <p15:clr>
            <a:srgbClr val="FBAE40"/>
          </p15:clr>
        </p15:guide>
        <p15:guide id="10" orient="horz" pos="2614">
          <p15:clr>
            <a:srgbClr val="FBAE40"/>
          </p15:clr>
        </p15:guide>
        <p15:guide id="11" orient="horz" pos="897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mplate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think-cell Slide" r:id="rId4" imgW="396" imgH="396" progId="TCLayout.ActiveDocument.1">
                  <p:embed/>
                </p:oleObj>
              </mc:Choice>
              <mc:Fallback>
                <p:oleObj name="think-cell Slide" r:id="rId4" imgW="396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03" y="224644"/>
            <a:ext cx="3193437" cy="545657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16832"/>
            <a:ext cx="4551296" cy="4726346"/>
          </a:xfrm>
          <a:prstGeom prst="rect">
            <a:avLst/>
          </a:prstGeom>
        </p:spPr>
      </p:pic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46443" y="3176932"/>
            <a:ext cx="5787257" cy="86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cap="all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7200" indent="0">
              <a:buNone/>
              <a:defRPr/>
            </a:lvl2pPr>
          </a:lstStyle>
          <a:p>
            <a:pPr lvl="0"/>
            <a:r>
              <a:rPr lang="en-US"/>
              <a:t>This is the standard next cover slide</a:t>
            </a:r>
            <a:endParaRPr lang="de-DE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46446" y="4082690"/>
            <a:ext cx="3960000" cy="50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This is a subtitle line </a:t>
            </a:r>
            <a:br>
              <a:rPr lang="en-US"/>
            </a:br>
            <a:r>
              <a:rPr lang="en-US"/>
              <a:t>and second line of subtitle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5399413"/>
            <a:ext cx="3139389" cy="12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72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40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emplate">
    <p:bg>
      <p:bgPr>
        <a:gradFill flip="none" rotWithShape="1">
          <a:gsLst>
            <a:gs pos="0">
              <a:srgbClr val="FF0000"/>
            </a:gs>
            <a:gs pos="100000">
              <a:srgbClr val="71001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1496640" y="6569870"/>
            <a:ext cx="360000" cy="180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477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None/>
              <a:defRPr sz="900" b="0">
                <a:solidFill>
                  <a:srgbClr val="999999"/>
                </a:solidFill>
                <a:latin typeface="Arial" pitchFamily="34" charset="0"/>
                <a:cs typeface="Arial" pitchFamily="34" charset="0"/>
              </a:defRPr>
            </a:lvl1pPr>
            <a:lvl2pPr marL="562719" indent="-285267" defTabSz="1125437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–"/>
              <a:defRPr sz="1723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 marL="847986" indent="-285267" defTabSz="1125437">
              <a:lnSpc>
                <a:spcPct val="100000"/>
              </a:lnSpc>
              <a:spcBef>
                <a:spcPts val="709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723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 marL="1125437" indent="-277452" defTabSz="1125437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–"/>
              <a:defRPr sz="1723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 marL="1410704" indent="-285267" defTabSz="1125437">
              <a:lnSpc>
                <a:spcPct val="100000"/>
              </a:lnSpc>
              <a:spcBef>
                <a:spcPts val="591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723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3094951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6pPr>
            <a:lvl7pPr marL="3657671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7pPr>
            <a:lvl8pPr marL="4220389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8pPr>
            <a:lvl9pPr marL="4783107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9pPr>
          </a:lstStyle>
          <a:p>
            <a:pPr lvl="0" algn="r"/>
            <a:fld id="{597A8DCA-8F96-49CD-B4D5-7AC92F955860}" type="slidenum">
              <a:rPr lang="en-US" sz="1000" smtClean="0">
                <a:latin typeface="+mn-lt"/>
              </a:rPr>
              <a:pPr lvl="0" algn="r"/>
              <a:t>‹#›</a:t>
            </a:fld>
            <a:endParaRPr lang="en-US" sz="1000"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+mn-lt"/>
              </a:rPr>
              <a:t>Lower Guide Content = 8,50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+mn-lt"/>
              </a:rPr>
              <a:t>Begin Content</a:t>
            </a:r>
            <a:r>
              <a:rPr lang="en-US" sz="1000" baseline="0">
                <a:latin typeface="+mn-lt"/>
              </a:rPr>
              <a:t> </a:t>
            </a:r>
            <a:r>
              <a:rPr lang="en-US" sz="1000">
                <a:latin typeface="+mn-lt"/>
              </a:rPr>
              <a:t>Area = 16,00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+mn-lt"/>
              </a:rPr>
              <a:t>End Content Area = 16,00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-1920720" y="224644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+mn-lt"/>
              </a:rPr>
              <a:t>Chapter = 8,50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-384720" y="368644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1"/>
          <p:cNvSpPr>
            <a:spLocks noGrp="1"/>
          </p:cNvSpPr>
          <p:nvPr>
            <p:ph type="body" sz="quarter" idx="13" hasCustomPrompt="1"/>
          </p:nvPr>
        </p:nvSpPr>
        <p:spPr bwMode="grayWhite">
          <a:xfrm>
            <a:off x="222331" y="344850"/>
            <a:ext cx="11634707" cy="6143269"/>
          </a:xfrm>
          <a:prstGeom prst="rect">
            <a:avLst/>
          </a:prstGeom>
        </p:spPr>
        <p:txBody>
          <a:bodyPr lIns="0" tIns="108000" rIns="0" bIns="0">
            <a:noAutofit/>
          </a:bodyPr>
          <a:lstStyle>
            <a:lvl1pPr marL="0" indent="0">
              <a:lnSpc>
                <a:spcPts val="10600"/>
              </a:lnSpc>
              <a:spcAft>
                <a:spcPts val="0"/>
              </a:spcAft>
              <a:buNone/>
              <a:defRPr sz="12000" b="0" i="0" cap="all" spc="-400" baseline="0">
                <a:solidFill>
                  <a:schemeClr val="tx1"/>
                </a:solidFill>
                <a:latin typeface="+mj-lt"/>
                <a:ea typeface="Arial Black" charset="0"/>
                <a:cs typeface="Arial Black" charset="0"/>
              </a:defRPr>
            </a:lvl1pPr>
          </a:lstStyle>
          <a:p>
            <a:r>
              <a:rPr lang="en-US"/>
              <a:t>DIVIDER</a:t>
            </a:r>
          </a:p>
          <a:p>
            <a:r>
              <a:rPr lang="en-US">
                <a:solidFill>
                  <a:schemeClr val="bg1"/>
                </a:solidFill>
              </a:rPr>
              <a:t>OVER GRADIENT</a:t>
            </a:r>
          </a:p>
        </p:txBody>
      </p:sp>
    </p:spTree>
    <p:extLst>
      <p:ext uri="{BB962C8B-B14F-4D97-AF65-F5344CB8AC3E}">
        <p14:creationId xmlns:p14="http://schemas.microsoft.com/office/powerpoint/2010/main" val="7178123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8" orient="horz" pos="4088">
          <p15:clr>
            <a:srgbClr val="FBAE40"/>
          </p15:clr>
        </p15:guide>
        <p15:guide id="11" orient="horz" pos="2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Templat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12"/>
          <p:cNvSpPr>
            <a:spLocks/>
          </p:cNvSpPr>
          <p:nvPr userDrawn="1"/>
        </p:nvSpPr>
        <p:spPr bwMode="auto">
          <a:xfrm>
            <a:off x="1159200" y="2888528"/>
            <a:ext cx="5944244" cy="3636094"/>
          </a:xfrm>
          <a:custGeom>
            <a:avLst/>
            <a:gdLst>
              <a:gd name="T0" fmla="*/ 0 w 2495"/>
              <a:gd name="T1" fmla="*/ 961 h 1525"/>
              <a:gd name="T2" fmla="*/ 0 w 2495"/>
              <a:gd name="T3" fmla="*/ 961 h 1525"/>
              <a:gd name="T4" fmla="*/ 0 w 2495"/>
              <a:gd name="T5" fmla="*/ 1525 h 1525"/>
              <a:gd name="T6" fmla="*/ 2495 w 2495"/>
              <a:gd name="T7" fmla="*/ 512 h 1525"/>
              <a:gd name="T8" fmla="*/ 2495 w 2495"/>
              <a:gd name="T9" fmla="*/ 0 h 1525"/>
              <a:gd name="T10" fmla="*/ 0 w 2495"/>
              <a:gd name="T11" fmla="*/ 961 h 1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95" h="1525">
                <a:moveTo>
                  <a:pt x="0" y="961"/>
                </a:moveTo>
                <a:cubicBezTo>
                  <a:pt x="0" y="961"/>
                  <a:pt x="0" y="961"/>
                  <a:pt x="0" y="961"/>
                </a:cubicBezTo>
                <a:cubicBezTo>
                  <a:pt x="0" y="1525"/>
                  <a:pt x="0" y="1525"/>
                  <a:pt x="0" y="1525"/>
                </a:cubicBezTo>
                <a:cubicBezTo>
                  <a:pt x="2495" y="512"/>
                  <a:pt x="2495" y="512"/>
                  <a:pt x="2495" y="512"/>
                </a:cubicBezTo>
                <a:cubicBezTo>
                  <a:pt x="2495" y="0"/>
                  <a:pt x="2495" y="0"/>
                  <a:pt x="2495" y="0"/>
                </a:cubicBezTo>
                <a:lnTo>
                  <a:pt x="0" y="961"/>
                </a:lnTo>
                <a:close/>
              </a:path>
            </a:pathLst>
          </a:custGeom>
          <a:gradFill>
            <a:gsLst>
              <a:gs pos="0">
                <a:srgbClr val="FF0000"/>
              </a:gs>
              <a:gs pos="100000">
                <a:srgbClr val="710012"/>
              </a:gs>
            </a:gsLst>
            <a:lin ang="0" scaled="1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solidFill>
                <a:srgbClr val="000000"/>
              </a:solidFill>
            </a:endParaRPr>
          </a:p>
        </p:txBody>
      </p:sp>
      <p:sp>
        <p:nvSpPr>
          <p:cNvPr id="35" name="Freeform 11"/>
          <p:cNvSpPr>
            <a:spLocks/>
          </p:cNvSpPr>
          <p:nvPr userDrawn="1"/>
        </p:nvSpPr>
        <p:spPr bwMode="auto">
          <a:xfrm>
            <a:off x="1159200" y="456688"/>
            <a:ext cx="5944244" cy="3652429"/>
          </a:xfrm>
          <a:custGeom>
            <a:avLst/>
            <a:gdLst>
              <a:gd name="T0" fmla="*/ 2495 w 2495"/>
              <a:gd name="T1" fmla="*/ 1532 h 1532"/>
              <a:gd name="T2" fmla="*/ 2495 w 2495"/>
              <a:gd name="T3" fmla="*/ 1013 h 1532"/>
              <a:gd name="T4" fmla="*/ 0 w 2495"/>
              <a:gd name="T5" fmla="*/ 0 h 1532"/>
              <a:gd name="T6" fmla="*/ 0 w 2495"/>
              <a:gd name="T7" fmla="*/ 565 h 1532"/>
              <a:gd name="T8" fmla="*/ 2494 w 2495"/>
              <a:gd name="T9" fmla="*/ 1532 h 1532"/>
              <a:gd name="T10" fmla="*/ 2495 w 2495"/>
              <a:gd name="T11" fmla="*/ 1532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95" h="1532">
                <a:moveTo>
                  <a:pt x="2495" y="1532"/>
                </a:moveTo>
                <a:cubicBezTo>
                  <a:pt x="2495" y="1013"/>
                  <a:pt x="2495" y="1013"/>
                  <a:pt x="2495" y="1013"/>
                </a:cubicBezTo>
                <a:cubicBezTo>
                  <a:pt x="0" y="0"/>
                  <a:pt x="0" y="0"/>
                  <a:pt x="0" y="0"/>
                </a:cubicBezTo>
                <a:cubicBezTo>
                  <a:pt x="0" y="565"/>
                  <a:pt x="0" y="565"/>
                  <a:pt x="0" y="565"/>
                </a:cubicBezTo>
                <a:cubicBezTo>
                  <a:pt x="812" y="880"/>
                  <a:pt x="1906" y="1304"/>
                  <a:pt x="2494" y="1532"/>
                </a:cubicBezTo>
                <a:lnTo>
                  <a:pt x="2495" y="153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solidFill>
                <a:srgbClr val="000000"/>
              </a:solidFill>
            </a:endParaRP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0" y="1247386"/>
            <a:ext cx="5354475" cy="4665890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70000"/>
              </a:lnSpc>
              <a:defRPr sz="7200" b="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This is a bold message</a:t>
            </a:r>
            <a:endParaRPr lang="en-AU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+mn-lt"/>
              </a:rPr>
              <a:t>Begin Content</a:t>
            </a:r>
            <a:r>
              <a:rPr lang="en-US" sz="1000" baseline="0">
                <a:latin typeface="+mn-lt"/>
              </a:rPr>
              <a:t> </a:t>
            </a:r>
            <a:r>
              <a:rPr lang="en-US" sz="1000">
                <a:latin typeface="+mn-lt"/>
              </a:rPr>
              <a:t>Area = 16,00</a:t>
            </a:r>
            <a:endParaRPr lang="en-US" sz="1800">
              <a:latin typeface="+mn-l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+mn-lt"/>
              </a:rPr>
              <a:t>End Content Area = 16,00</a:t>
            </a:r>
            <a:endParaRPr lang="en-US" sz="1800">
              <a:latin typeface="+mn-lt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03" y="6013226"/>
            <a:ext cx="3193437" cy="545657"/>
          </a:xfrm>
          <a:prstGeom prst="rect">
            <a:avLst/>
          </a:prstGeom>
        </p:spPr>
      </p:pic>
      <p:sp>
        <p:nvSpPr>
          <p:cNvPr id="7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887035" y="2792168"/>
            <a:ext cx="3960000" cy="86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cap="all" baseline="0">
                <a:latin typeface="+mj-lt"/>
              </a:defRPr>
            </a:lvl1pPr>
            <a:lvl2pPr marL="277200" indent="0">
              <a:buNone/>
              <a:defRPr/>
            </a:lvl2pPr>
          </a:lstStyle>
          <a:p>
            <a:pPr lvl="0"/>
            <a:r>
              <a:rPr lang="en-US"/>
              <a:t>Title Line Second line</a:t>
            </a:r>
            <a:endParaRPr lang="de-DE"/>
          </a:p>
        </p:txBody>
      </p:sp>
      <p:sp>
        <p:nvSpPr>
          <p:cNvPr id="7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887037" y="3715147"/>
            <a:ext cx="3960000" cy="50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cap="all" baseline="0"/>
            </a:lvl1pPr>
          </a:lstStyle>
          <a:p>
            <a:pPr lvl="0"/>
            <a:r>
              <a:rPr lang="en-US"/>
              <a:t>This is a subtitle line </a:t>
            </a:r>
            <a:br>
              <a:rPr lang="en-US"/>
            </a:br>
            <a:r>
              <a:rPr lang="en-US"/>
              <a:t>and second line of 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+mn-lt"/>
              </a:rPr>
              <a:t>Lower Guide Content = 8,50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7A832F2-9BAC-41CF-869A-E9B65FBF0BDB}"/>
              </a:ext>
            </a:extLst>
          </p:cNvPr>
          <p:cNvSpPr/>
          <p:nvPr userDrawn="1"/>
        </p:nvSpPr>
        <p:spPr>
          <a:xfrm>
            <a:off x="3425505" y="650994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/>
              <a:t>Copyright © 2018 Accenture. all rights reserved. Confidential and Proprietary Material.</a:t>
            </a:r>
          </a:p>
        </p:txBody>
      </p:sp>
    </p:spTree>
    <p:extLst>
      <p:ext uri="{BB962C8B-B14F-4D97-AF65-F5344CB8AC3E}">
        <p14:creationId xmlns:p14="http://schemas.microsoft.com/office/powerpoint/2010/main" val="3225236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4088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オブジェクト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think-cell Slide" r:id="rId5" imgW="540" imgH="541" progId="TCLayout.ActiveDocument.1">
                  <p:embed/>
                </p:oleObj>
              </mc:Choice>
              <mc:Fallback>
                <p:oleObj name="think-cell Slide" r:id="rId5" imgW="540" imgH="541" progId="TCLayout.ActiveDocument.1">
                  <p:embed/>
                  <p:pic>
                    <p:nvPicPr>
                      <p:cNvPr id="6" name="オブジェクト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4325AD9-AEF0-4D65-AA3D-99B8F76FFF4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2400" b="1" i="0" baseline="0" dirty="0" err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+mj-cs"/>
              <a:sym typeface="Meiryo UI" panose="020B0604030504040204" pitchFamily="34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21" y="185838"/>
            <a:ext cx="11336584" cy="650875"/>
          </a:xfrm>
        </p:spPr>
        <p:txBody>
          <a:bodyPr lIns="36000" tIns="36000" rIns="36000" bIns="36000"/>
          <a:lstStyle>
            <a:lvl1pPr marL="85725" indent="-85725"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1576" y="917599"/>
            <a:ext cx="11334626" cy="276999"/>
          </a:xfrm>
        </p:spPr>
        <p:txBody>
          <a:bodyPr wrap="square" lIns="36000" tIns="0" rIns="36000" bIns="0">
            <a:spAutoFit/>
          </a:bodyPr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4" name="Straight Connector 5"/>
          <p:cNvCxnSpPr/>
          <p:nvPr userDrawn="1"/>
        </p:nvCxnSpPr>
        <p:spPr>
          <a:xfrm>
            <a:off x="596912" y="872716"/>
            <a:ext cx="115950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202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Copyright © 201</a:t>
            </a:r>
            <a:r>
              <a:rPr lang="en-US" altLang="zh-Hans" dirty="0"/>
              <a:t>8</a:t>
            </a:r>
            <a:r>
              <a:rPr lang="en-US" dirty="0"/>
              <a:t> Accenture  All rights reserved.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0D558541-60C9-42A2-8392-FF12533A6B7A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オブジェクト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4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think-cell Slide" r:id="rId5" imgW="540" imgH="541" progId="TCLayout.ActiveDocument.1">
                  <p:embed/>
                </p:oleObj>
              </mc:Choice>
              <mc:Fallback>
                <p:oleObj name="think-cell Slide" r:id="rId5" imgW="540" imgH="541" progId="TCLayout.ActiveDocument.1">
                  <p:embed/>
                  <p:pic>
                    <p:nvPicPr>
                      <p:cNvPr id="6" name="オブジェクト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4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A15CD04-DBFB-4A7A-8A55-3DBAF91755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ja-JP" altLang="en-US" sz="2400" b="1" i="0" baseline="0" dirty="0" err="1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  <a:cs typeface="+mj-cs"/>
              <a:sym typeface="Meiryo UI" panose="020B0604030504040204" pitchFamily="34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21" y="185838"/>
            <a:ext cx="11336584" cy="650875"/>
          </a:xfrm>
        </p:spPr>
        <p:txBody>
          <a:bodyPr lIns="36000" tIns="36000" rIns="36000" bIns="36000"/>
          <a:lstStyle>
            <a:lvl1pPr marL="85725" indent="-85725">
              <a:defRPr sz="2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1576" y="917599"/>
            <a:ext cx="11334626" cy="276999"/>
          </a:xfrm>
        </p:spPr>
        <p:txBody>
          <a:bodyPr wrap="square" lIns="36000" tIns="0" rIns="36000" bIns="0">
            <a:spAutoFit/>
          </a:bodyPr>
          <a:lstStyle>
            <a:lvl1pPr marL="0" indent="0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cxnSp>
        <p:nvCxnSpPr>
          <p:cNvPr id="4" name="Straight Connector 5"/>
          <p:cNvCxnSpPr/>
          <p:nvPr userDrawn="1"/>
        </p:nvCxnSpPr>
        <p:spPr>
          <a:xfrm>
            <a:off x="596912" y="872716"/>
            <a:ext cx="115950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257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altLang="zh-CN"/>
              <a:t>Copyright © 2018 Accenture. All rights reserved.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515E746-ED72-4AFB-9058-E025DC97DE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304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1863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F2DA-C9CA-4C55-ACB6-71469F559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36478-5A48-43E8-8513-F912E216C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DA37E-71E4-4762-B8E1-9FB85A9B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1042-9746-4D8B-B2CC-3449C581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FC622-451D-4687-A32C-69DA1A3C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69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E422-7B65-4B07-8467-941C1B5C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D487D-43DA-4017-BE6F-AC904E81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866A-B32D-4CA3-BC9C-5A941119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93836-DF2D-494E-9787-9C9ADBC6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A8DFE-57A9-44E4-9D8C-DBECC150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think-cell Slide" r:id="rId4" imgW="396" imgH="396" progId="TCLayout.ActiveDocument.1">
                  <p:embed/>
                </p:oleObj>
              </mc:Choice>
              <mc:Fallback>
                <p:oleObj name="think-cell Slide" r:id="rId4" imgW="396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38400" y="852417"/>
            <a:ext cx="11520000" cy="6460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000" b="0" cap="none" spc="0" baseline="0">
                <a:latin typeface="+mj-lt"/>
                <a:ea typeface="+mj-ea"/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slide</a:t>
            </a:r>
            <a:br>
              <a:rPr lang="en-US"/>
            </a:br>
            <a:r>
              <a:rPr lang="en-US"/>
              <a:t>Second Line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496640" y="6569870"/>
            <a:ext cx="360000" cy="180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477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None/>
              <a:defRPr sz="900" b="0">
                <a:solidFill>
                  <a:srgbClr val="999999"/>
                </a:solidFill>
                <a:latin typeface="Arial" pitchFamily="34" charset="0"/>
                <a:cs typeface="Arial" pitchFamily="34" charset="0"/>
              </a:defRPr>
            </a:lvl1pPr>
            <a:lvl2pPr marL="562719" indent="-285267" defTabSz="1125437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–"/>
              <a:defRPr sz="1723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 marL="847986" indent="-285267" defTabSz="1125437">
              <a:lnSpc>
                <a:spcPct val="100000"/>
              </a:lnSpc>
              <a:spcBef>
                <a:spcPts val="709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723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 marL="1125437" indent="-277452" defTabSz="1125437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–"/>
              <a:defRPr sz="1723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 marL="1410704" indent="-285267" defTabSz="1125437">
              <a:lnSpc>
                <a:spcPct val="100000"/>
              </a:lnSpc>
              <a:spcBef>
                <a:spcPts val="591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723" baseline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3094951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6pPr>
            <a:lvl7pPr marL="3657671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7pPr>
            <a:lvl8pPr marL="4220389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8pPr>
            <a:lvl9pPr marL="4783107" indent="-281358" defTabSz="1125437">
              <a:spcBef>
                <a:spcPct val="20000"/>
              </a:spcBef>
              <a:buFont typeface="Arial" pitchFamily="34" charset="0"/>
              <a:buChar char="•"/>
              <a:defRPr sz="2462"/>
            </a:lvl9pPr>
          </a:lstStyle>
          <a:p>
            <a:pPr lvl="0" algn="r"/>
            <a:fld id="{597A8DCA-8F96-49CD-B4D5-7AC92F955860}" type="slidenum">
              <a:rPr lang="en-US" sz="1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lvl="0" algn="r"/>
              <a:t>‹#›</a:t>
            </a:fld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-1920720" y="88968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Headline Line 1 = 6,65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384720" y="1033688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</a:p>
        </p:txBody>
      </p:sp>
      <p:cxnSp>
        <p:nvCxnSpPr>
          <p:cNvPr id="38" name="Straight Connector 37"/>
          <p:cNvCxnSpPr/>
          <p:nvPr userDrawn="1"/>
        </p:nvCxnSpPr>
        <p:spPr>
          <a:xfrm>
            <a:off x="6092795" y="-402232"/>
            <a:ext cx="0" cy="36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6092795" y="-40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Center Type Area = 0,00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5918361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 userDrawn="1"/>
        </p:nvSpPr>
        <p:spPr>
          <a:xfrm>
            <a:off x="4091092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Left Spacing = 0,50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627602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Right Spacing = 0,50</a:t>
            </a: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627602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-384720" y="1808836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 userDrawn="1"/>
        </p:nvSpPr>
        <p:spPr>
          <a:xfrm>
            <a:off x="-1920720" y="180883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Upper Guide Content = 4,50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-1920720" y="6561364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Footer = 9,10</a:t>
            </a:r>
          </a:p>
        </p:txBody>
      </p:sp>
      <p:cxnSp>
        <p:nvCxnSpPr>
          <p:cNvPr id="49" name="Straight Connector 48"/>
          <p:cNvCxnSpPr/>
          <p:nvPr userDrawn="1"/>
        </p:nvCxnSpPr>
        <p:spPr>
          <a:xfrm>
            <a:off x="-384720" y="6704143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 userDrawn="1"/>
        </p:nvSpPr>
        <p:spPr>
          <a:xfrm>
            <a:off x="-1920720" y="47668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Tagline = 7,80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-384720" y="620688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 userDrawn="1"/>
        </p:nvSpPr>
        <p:spPr bwMode="gray">
          <a:xfrm>
            <a:off x="-324720" y="3516858"/>
            <a:ext cx="180000" cy="180000"/>
          </a:xfrm>
          <a:prstGeom prst="rect">
            <a:avLst/>
          </a:prstGeom>
          <a:solidFill>
            <a:srgbClr val="71001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-1860720" y="285120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ACN Strategy </a:t>
            </a:r>
            <a:r>
              <a:rPr lang="de-DE" sz="1000" baseline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</a:t>
            </a:r>
            <a:r>
              <a:rPr lang="de-DE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Rectangle 59"/>
          <p:cNvSpPr/>
          <p:nvPr userDrawn="1"/>
        </p:nvSpPr>
        <p:spPr bwMode="gray">
          <a:xfrm>
            <a:off x="-324720" y="2851206"/>
            <a:ext cx="180000" cy="180000"/>
          </a:xfrm>
          <a:prstGeom prst="rect">
            <a:avLst/>
          </a:prstGeom>
          <a:solidFill>
            <a:srgbClr val="FF0000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-1860720" y="2407438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1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Rectangle 61"/>
          <p:cNvSpPr/>
          <p:nvPr userDrawn="1"/>
        </p:nvSpPr>
        <p:spPr bwMode="gray">
          <a:xfrm>
            <a:off x="-324720" y="2407438"/>
            <a:ext cx="180000" cy="180000"/>
          </a:xfrm>
          <a:prstGeom prst="rect">
            <a:avLst/>
          </a:prstGeom>
          <a:solidFill>
            <a:srgbClr val="FF9128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angle 62"/>
          <p:cNvSpPr/>
          <p:nvPr userDrawn="1"/>
        </p:nvSpPr>
        <p:spPr bwMode="gray">
          <a:xfrm>
            <a:off x="-324720" y="2629322"/>
            <a:ext cx="180000" cy="180000"/>
          </a:xfrm>
          <a:prstGeom prst="rect">
            <a:avLst/>
          </a:prstGeom>
          <a:solidFill>
            <a:srgbClr val="FF3C0F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63"/>
          <p:cNvSpPr/>
          <p:nvPr userDrawn="1"/>
        </p:nvSpPr>
        <p:spPr bwMode="gray">
          <a:xfrm>
            <a:off x="-324720" y="3073090"/>
            <a:ext cx="180000" cy="180000"/>
          </a:xfrm>
          <a:prstGeom prst="rect">
            <a:avLst/>
          </a:prstGeom>
          <a:solidFill>
            <a:srgbClr val="BD001D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64"/>
          <p:cNvSpPr/>
          <p:nvPr userDrawn="1"/>
        </p:nvSpPr>
        <p:spPr bwMode="gray">
          <a:xfrm>
            <a:off x="-324720" y="3294974"/>
            <a:ext cx="180000" cy="180000"/>
          </a:xfrm>
          <a:prstGeom prst="rect">
            <a:avLst/>
          </a:prstGeom>
          <a:solidFill>
            <a:srgbClr val="920026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-1860720" y="2629322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2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 userDrawn="1"/>
        </p:nvSpPr>
        <p:spPr>
          <a:xfrm>
            <a:off x="-1860720" y="307309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4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 userDrawn="1"/>
        </p:nvSpPr>
        <p:spPr>
          <a:xfrm>
            <a:off x="-1860720" y="329497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5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 userDrawn="1"/>
        </p:nvSpPr>
        <p:spPr>
          <a:xfrm>
            <a:off x="-1860720" y="3516858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Accent 6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51"/>
          <p:cNvSpPr/>
          <p:nvPr userDrawn="1"/>
        </p:nvSpPr>
        <p:spPr bwMode="gray">
          <a:xfrm>
            <a:off x="-324720" y="4750064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52"/>
          <p:cNvSpPr/>
          <p:nvPr userDrawn="1"/>
        </p:nvSpPr>
        <p:spPr bwMode="gray">
          <a:xfrm>
            <a:off x="-324720" y="4971948"/>
            <a:ext cx="180000" cy="180000"/>
          </a:xfrm>
          <a:prstGeom prst="rect">
            <a:avLst/>
          </a:prstGeom>
          <a:solidFill>
            <a:srgbClr val="595959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 userDrawn="1"/>
        </p:nvSpPr>
        <p:spPr>
          <a:xfrm>
            <a:off x="-1860720" y="475006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Black (Text)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 userDrawn="1"/>
        </p:nvSpPr>
        <p:spPr>
          <a:xfrm>
            <a:off x="-1860720" y="4971948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Grey 1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 userDrawn="1"/>
        </p:nvSpPr>
        <p:spPr>
          <a:xfrm>
            <a:off x="-1860720" y="5193832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Grey 2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 userDrawn="1"/>
        </p:nvSpPr>
        <p:spPr>
          <a:xfrm>
            <a:off x="-1860720" y="5415717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algn="r"/>
            <a:r>
              <a:rPr lang="de-DE" sz="1000">
                <a:latin typeface="微软雅黑" panose="020B0503020204020204" pitchFamily="34" charset="-122"/>
                <a:ea typeface="微软雅黑" panose="020B0503020204020204" pitchFamily="34" charset="-122"/>
              </a:rPr>
              <a:t>White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Rectangle 69"/>
          <p:cNvSpPr/>
          <p:nvPr userDrawn="1"/>
        </p:nvSpPr>
        <p:spPr bwMode="gray">
          <a:xfrm>
            <a:off x="-324720" y="5193832"/>
            <a:ext cx="180000" cy="180000"/>
          </a:xfrm>
          <a:prstGeom prst="rect">
            <a:avLst/>
          </a:prstGeom>
          <a:solidFill>
            <a:srgbClr val="91919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Rectangle 70"/>
          <p:cNvSpPr/>
          <p:nvPr userDrawn="1"/>
        </p:nvSpPr>
        <p:spPr bwMode="gray">
          <a:xfrm>
            <a:off x="-324720" y="5415720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  <a:tabLst>
                <a:tab pos="265852" algn="l"/>
              </a:tabLst>
            </a:pPr>
            <a:endParaRPr lang="de-DE" sz="98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Straight Connector 73"/>
          <p:cNvCxnSpPr/>
          <p:nvPr userDrawn="1"/>
        </p:nvCxnSpPr>
        <p:spPr>
          <a:xfrm>
            <a:off x="-384720" y="4151461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 userDrawn="1"/>
        </p:nvSpPr>
        <p:spPr>
          <a:xfrm>
            <a:off x="-1920720" y="415146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Vertical Center = 2,00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3" y="6553174"/>
            <a:ext cx="997949" cy="180000"/>
          </a:xfrm>
          <a:prstGeom prst="rect">
            <a:avLst/>
          </a:prstGeom>
        </p:spPr>
      </p:pic>
      <p:sp>
        <p:nvSpPr>
          <p:cNvPr id="77" name="TextBox 76"/>
          <p:cNvSpPr txBox="1"/>
          <p:nvPr userDrawn="1"/>
        </p:nvSpPr>
        <p:spPr>
          <a:xfrm>
            <a:off x="-1920720" y="1280212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Headline Line 2 = 5,57</a:t>
            </a:r>
          </a:p>
        </p:txBody>
      </p:sp>
      <p:cxnSp>
        <p:nvCxnSpPr>
          <p:cNvPr id="78" name="Straight Connector 77"/>
          <p:cNvCxnSpPr/>
          <p:nvPr userDrawn="1"/>
        </p:nvCxnSpPr>
        <p:spPr>
          <a:xfrm>
            <a:off x="-384720" y="1424212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34963" y="114930"/>
            <a:ext cx="11520000" cy="63579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 cap="none" spc="0" baseline="0">
                <a:solidFill>
                  <a:srgbClr val="FF0000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/>
              <a:t>Click to edit master text</a:t>
            </a:r>
          </a:p>
          <a:p>
            <a:pPr lvl="0"/>
            <a:r>
              <a:rPr lang="en-US" altLang="zh-CN"/>
              <a:t>Second Line</a:t>
            </a:r>
            <a:endParaRPr lang="de-DE" dirty="0"/>
          </a:p>
        </p:txBody>
      </p:sp>
      <p:sp>
        <p:nvSpPr>
          <p:cNvPr id="7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45523" y="6345340"/>
            <a:ext cx="11509440" cy="144360"/>
          </a:xfrm>
          <a:prstGeom prst="rect">
            <a:avLst/>
          </a:prstGeom>
        </p:spPr>
        <p:txBody>
          <a:bodyPr lIns="0" r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sz="900" b="0" baseline="0">
                <a:solidFill>
                  <a:srgbClr val="91919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de-DE"/>
              <a:t>Add </a:t>
            </a:r>
            <a:r>
              <a:rPr lang="de-DE" err="1"/>
              <a:t>footnote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0903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4248">
          <p15:clr>
            <a:srgbClr val="FBAE40"/>
          </p15:clr>
        </p15:guide>
        <p15:guide id="4" pos="3840">
          <p15:clr>
            <a:srgbClr val="FBAE40"/>
          </p15:clr>
        </p15:guide>
        <p15:guide id="5" pos="3727">
          <p15:clr>
            <a:srgbClr val="FBAE40"/>
          </p15:clr>
        </p15:guide>
        <p15:guide id="6" pos="3953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4088">
          <p15:clr>
            <a:srgbClr val="FBAE40"/>
          </p15:clr>
        </p15:guide>
        <p15:guide id="9" orient="horz" pos="648">
          <p15:clr>
            <a:srgbClr val="FBAE40"/>
          </p15:clr>
        </p15:guide>
        <p15:guide id="0" orient="horz" pos="391">
          <p15:clr>
            <a:srgbClr val="FBAE40"/>
          </p15:clr>
        </p15:guide>
        <p15:guide id="10" orient="horz" pos="2614">
          <p15:clr>
            <a:srgbClr val="FBAE40"/>
          </p15:clr>
        </p15:guide>
        <p15:guide id="11" orient="horz" pos="897">
          <p15:clr>
            <a:srgbClr val="FBAE40"/>
          </p15:clr>
        </p15:guide>
        <p15:guide id="12" orient="horz" pos="399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2058-910B-45F2-BDC8-E59D6B028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25F5E-0094-41B8-9A0E-14F69A374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39685-8DC5-4D10-BF75-B9B2F930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C1439-70FB-40DA-9ABE-DF8F7585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91808-974C-4760-8868-3FDE1C77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884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E1A8-98AC-4941-9DAC-B3ADF37C1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EEC73-F551-42C2-9466-AD6D80A44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3CF98-85A6-4D9D-89E3-FE1021FFA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FA5B6-4C81-4879-85FE-C1B89523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71A07-5149-4829-922B-702AED9D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040F6-A7A5-4561-BBB5-5BD055DD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08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B1A-E05A-4D9E-9BAA-3DE1CF7E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D5DF1-0D69-41E5-970E-7E2EDF5F8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52284-D73E-47F3-9F58-B3033EC2C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48FBA-A16B-4767-80D4-1C45CFB24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0FBB4-FBE4-40BB-B7B5-24B7CF2E91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F4CA4-1698-46E7-85DA-A48494F2E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9344A9-5216-4905-B263-14020C38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AE42F-164A-4E2D-ADF2-F2C06D17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68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E03A8-F60A-4C23-9B49-2C706B85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03202-E60A-4AFF-8D9B-8DB027461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BBAE7-B31D-44FA-9559-4C0A1037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90D49-8CA3-4F9E-B7B9-4CA172DD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68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C96D76-4527-4BC7-B2D3-EC175B9D5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C8BE1-1538-40B9-9CC4-C5D23F0A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DEB8-C2FF-4128-9BEE-5D232B31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03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6240-EE2A-45DF-8B1C-3CE0CE52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82615-8905-4D28-ABBF-3E583E192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70A89-586F-498A-8706-1DFD03221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00CBE-74FE-4CC3-85BB-0213BDDA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EF65B-452B-4751-AA93-6E77621D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0E957-C943-4A68-8999-8247171E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066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B6160-D30F-4AF9-A362-808C84F6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8EC81-AC9B-4D75-8E44-ABE8A9C0E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FDE88-D2BE-4770-B911-D6CF09672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38891-F21D-4963-BC17-A747397E8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CF01D-C340-4ADD-B2D6-5D68C278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E44DB-0542-4218-900A-A3C52D7D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31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C2AA-61AF-4159-B042-82C0FE721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BB68D-3370-4CE7-A950-E03E2359C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66345-CB34-4D90-9404-15C5749A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1154C-BE5A-4600-9CA0-37E29E7C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4D82C-8812-48EA-8A2E-69FFF7BE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75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931EA5-67E4-4142-BBC3-D590FF14F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5441A-61E6-48F1-8D3A-B9F3DA987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C0DF2-3B53-4DCA-9EF2-45B20EC1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9BFFB-0B08-4BDA-A456-E9E66201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2C74-A7E3-412A-9879-81F2D789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95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03.05.2019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128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mpla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80" y="0"/>
            <a:ext cx="6610120" cy="68580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6013226"/>
            <a:ext cx="3193437" cy="54565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41335" y="1607738"/>
            <a:ext cx="3960000" cy="86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7200" indent="0">
              <a:buNone/>
              <a:defRPr/>
            </a:lvl2pPr>
          </a:lstStyle>
          <a:p>
            <a:pPr lvl="0"/>
            <a:r>
              <a:rPr lang="en-US"/>
              <a:t>Title Line</a:t>
            </a:r>
          </a:p>
          <a:p>
            <a:pPr lvl="0"/>
            <a:r>
              <a:rPr lang="en-US"/>
              <a:t>Second line</a:t>
            </a:r>
            <a:endParaRPr lang="de-DE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41337" y="2528900"/>
            <a:ext cx="3960000" cy="50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This is a subtitle line </a:t>
            </a:r>
            <a:br>
              <a:rPr lang="en-US"/>
            </a:br>
            <a:r>
              <a:rPr lang="en-US"/>
              <a:t>and second line of subtitle</a:t>
            </a:r>
          </a:p>
        </p:txBody>
      </p:sp>
      <p:sp>
        <p:nvSpPr>
          <p:cNvPr id="14" name="MasterTitle"/>
          <p:cNvSpPr>
            <a:spLocks noGrp="1"/>
          </p:cNvSpPr>
          <p:nvPr>
            <p:ph type="title" hasCustomPrompt="1"/>
          </p:nvPr>
        </p:nvSpPr>
        <p:spPr>
          <a:xfrm>
            <a:off x="341337" y="3429001"/>
            <a:ext cx="10039139" cy="1620180"/>
          </a:xfrm>
          <a:prstGeom prst="rect">
            <a:avLst/>
          </a:prstGeom>
        </p:spPr>
        <p:txBody>
          <a:bodyPr lIns="0" tIns="180000" rIns="0" bIns="0" anchor="ctr"/>
          <a:lstStyle>
            <a:lvl1pPr>
              <a:lnSpc>
                <a:spcPct val="70000"/>
              </a:lnSpc>
              <a:defRPr sz="7200" b="0" spc="-1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this is a </a:t>
            </a:r>
            <a:br>
              <a:rPr lang="en-US"/>
            </a:br>
            <a:r>
              <a:rPr lang="en-US"/>
              <a:t>bold message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901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E422-7B65-4B07-8467-941C1B5C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D487D-43DA-4017-BE6F-AC904E81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B866A-B32D-4CA3-BC9C-5A941119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93836-DF2D-494E-9787-9C9ADBC6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A8DFE-57A9-44E4-9D8C-DBECC150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mplat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think-cell Slide" r:id="rId4" imgW="396" imgH="396" progId="TCLayout.ActiveDocument.1">
                  <p:embed/>
                </p:oleObj>
              </mc:Choice>
              <mc:Fallback>
                <p:oleObj name="think-cell Slide" r:id="rId4" imgW="396" imgH="39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Connector 56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6013226"/>
            <a:ext cx="3193437" cy="54565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41335" y="1607178"/>
            <a:ext cx="3960000" cy="86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7200" indent="0">
              <a:buNone/>
              <a:defRPr/>
            </a:lvl2pPr>
          </a:lstStyle>
          <a:p>
            <a:pPr lvl="0"/>
            <a:r>
              <a:rPr lang="en-US"/>
              <a:t>Title Line</a:t>
            </a:r>
          </a:p>
          <a:p>
            <a:pPr lvl="0"/>
            <a:r>
              <a:rPr lang="en-US"/>
              <a:t>Second line</a:t>
            </a:r>
            <a:endParaRPr lang="de-DE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41337" y="2528900"/>
            <a:ext cx="3960000" cy="50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This is a subtitle line </a:t>
            </a:r>
            <a:br>
              <a:rPr lang="en-US"/>
            </a:br>
            <a:r>
              <a:rPr lang="en-US"/>
              <a:t>and second line of subtitle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58690" y="61343"/>
            <a:ext cx="6468014" cy="6735315"/>
            <a:chOff x="1159200" y="456688"/>
            <a:chExt cx="5944244" cy="6067934"/>
          </a:xfrm>
        </p:grpSpPr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1159200" y="2888528"/>
              <a:ext cx="5944244" cy="3636094"/>
            </a:xfrm>
            <a:custGeom>
              <a:avLst/>
              <a:gdLst>
                <a:gd name="T0" fmla="*/ 0 w 2495"/>
                <a:gd name="T1" fmla="*/ 961 h 1525"/>
                <a:gd name="T2" fmla="*/ 0 w 2495"/>
                <a:gd name="T3" fmla="*/ 961 h 1525"/>
                <a:gd name="T4" fmla="*/ 0 w 2495"/>
                <a:gd name="T5" fmla="*/ 1525 h 1525"/>
                <a:gd name="T6" fmla="*/ 2495 w 2495"/>
                <a:gd name="T7" fmla="*/ 512 h 1525"/>
                <a:gd name="T8" fmla="*/ 2495 w 2495"/>
                <a:gd name="T9" fmla="*/ 0 h 1525"/>
                <a:gd name="T10" fmla="*/ 0 w 2495"/>
                <a:gd name="T11" fmla="*/ 961 h 1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25">
                  <a:moveTo>
                    <a:pt x="0" y="961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0" y="1525"/>
                    <a:pt x="0" y="1525"/>
                    <a:pt x="0" y="1525"/>
                  </a:cubicBezTo>
                  <a:cubicBezTo>
                    <a:pt x="2495" y="512"/>
                    <a:pt x="2495" y="512"/>
                    <a:pt x="2495" y="512"/>
                  </a:cubicBezTo>
                  <a:cubicBezTo>
                    <a:pt x="2495" y="0"/>
                    <a:pt x="2495" y="0"/>
                    <a:pt x="2495" y="0"/>
                  </a:cubicBezTo>
                  <a:lnTo>
                    <a:pt x="0" y="961"/>
                  </a:lnTo>
                  <a:close/>
                </a:path>
              </a:pathLst>
            </a:custGeom>
            <a:gradFill>
              <a:gsLst>
                <a:gs pos="0">
                  <a:srgbClr val="FF0000">
                    <a:alpha val="20000"/>
                  </a:srgbClr>
                </a:gs>
                <a:gs pos="100000">
                  <a:srgbClr val="710012">
                    <a:alpha val="20000"/>
                  </a:srgbClr>
                </a:gs>
              </a:gsLst>
              <a:lin ang="0" scaled="1"/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1159200" y="456688"/>
              <a:ext cx="5944244" cy="3652429"/>
            </a:xfrm>
            <a:custGeom>
              <a:avLst/>
              <a:gdLst>
                <a:gd name="T0" fmla="*/ 2495 w 2495"/>
                <a:gd name="T1" fmla="*/ 1532 h 1532"/>
                <a:gd name="T2" fmla="*/ 2495 w 2495"/>
                <a:gd name="T3" fmla="*/ 1013 h 1532"/>
                <a:gd name="T4" fmla="*/ 0 w 2495"/>
                <a:gd name="T5" fmla="*/ 0 h 1532"/>
                <a:gd name="T6" fmla="*/ 0 w 2495"/>
                <a:gd name="T7" fmla="*/ 565 h 1532"/>
                <a:gd name="T8" fmla="*/ 2494 w 2495"/>
                <a:gd name="T9" fmla="*/ 1532 h 1532"/>
                <a:gd name="T10" fmla="*/ 2495 w 2495"/>
                <a:gd name="T11" fmla="*/ 153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5" h="1532">
                  <a:moveTo>
                    <a:pt x="2495" y="1532"/>
                  </a:moveTo>
                  <a:cubicBezTo>
                    <a:pt x="2495" y="1013"/>
                    <a:pt x="2495" y="1013"/>
                    <a:pt x="2495" y="10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812" y="880"/>
                    <a:pt x="1906" y="1304"/>
                    <a:pt x="2494" y="1532"/>
                  </a:cubicBezTo>
                  <a:lnTo>
                    <a:pt x="2495" y="1532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MasterTitle"/>
          <p:cNvSpPr>
            <a:spLocks noGrp="1"/>
          </p:cNvSpPr>
          <p:nvPr>
            <p:ph type="title" hasCustomPrompt="1"/>
          </p:nvPr>
        </p:nvSpPr>
        <p:spPr>
          <a:xfrm>
            <a:off x="341337" y="3429001"/>
            <a:ext cx="10039139" cy="1620180"/>
          </a:xfrm>
          <a:prstGeom prst="rect">
            <a:avLst/>
          </a:prstGeom>
        </p:spPr>
        <p:txBody>
          <a:bodyPr lIns="0" tIns="180000" rIns="0" bIns="0" anchor="ctr"/>
          <a:lstStyle>
            <a:lvl1pPr>
              <a:lnSpc>
                <a:spcPct val="70000"/>
              </a:lnSpc>
              <a:defRPr sz="7200" b="0" spc="-15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/>
              <a:t>this is a </a:t>
            </a:r>
            <a:br>
              <a:rPr lang="en-US"/>
            </a:br>
            <a:r>
              <a:rPr lang="en-US"/>
              <a:t>bold message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5946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40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emplat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think-cell Slide" r:id="rId5" imgW="396" imgH="396" progId="TCLayout.ActiveDocument.1">
                  <p:embed/>
                </p:oleObj>
              </mc:Choice>
              <mc:Fallback>
                <p:oleObj name="think-cell Slide" r:id="rId5" imgW="396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03" y="6013226"/>
            <a:ext cx="3193437" cy="545657"/>
          </a:xfrm>
          <a:prstGeom prst="rect">
            <a:avLst/>
          </a:prstGeom>
        </p:spPr>
      </p:pic>
      <p:sp>
        <p:nvSpPr>
          <p:cNvPr id="7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887035" y="2807690"/>
            <a:ext cx="3960000" cy="86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7200" indent="0">
              <a:buNone/>
              <a:defRPr/>
            </a:lvl2pPr>
          </a:lstStyle>
          <a:p>
            <a:pPr lvl="0"/>
            <a:r>
              <a:rPr lang="en-US"/>
              <a:t>Title Line Second line</a:t>
            </a:r>
            <a:endParaRPr lang="de-DE"/>
          </a:p>
        </p:txBody>
      </p:sp>
      <p:sp>
        <p:nvSpPr>
          <p:cNvPr id="7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887037" y="3730387"/>
            <a:ext cx="3960000" cy="50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This is a subtitle line </a:t>
            </a:r>
            <a:br>
              <a:rPr lang="en-US"/>
            </a:br>
            <a:r>
              <a:rPr lang="en-US"/>
              <a:t>and second line of 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2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4088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emplat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think-cell Slide" r:id="rId4" imgW="396" imgH="396" progId="TCLayout.ActiveDocument.1">
                  <p:embed/>
                </p:oleObj>
              </mc:Choice>
              <mc:Fallback>
                <p:oleObj name="think-cell Slide" r:id="rId4" imgW="396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708" cy="685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03" y="6013226"/>
            <a:ext cx="3193437" cy="545657"/>
          </a:xfrm>
          <a:prstGeom prst="rect">
            <a:avLst/>
          </a:prstGeom>
        </p:spPr>
      </p:pic>
      <p:sp>
        <p:nvSpPr>
          <p:cNvPr id="7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887035" y="2807407"/>
            <a:ext cx="3960000" cy="86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7200" indent="0">
              <a:buNone/>
              <a:defRPr/>
            </a:lvl2pPr>
          </a:lstStyle>
          <a:p>
            <a:pPr lvl="0"/>
            <a:r>
              <a:rPr lang="en-US"/>
              <a:t>Title Line Second line</a:t>
            </a:r>
            <a:endParaRPr lang="de-DE"/>
          </a:p>
        </p:txBody>
      </p:sp>
      <p:sp>
        <p:nvSpPr>
          <p:cNvPr id="7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887037" y="3730387"/>
            <a:ext cx="3960000" cy="50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This is a subtitle line </a:t>
            </a:r>
            <a:br>
              <a:rPr lang="en-US"/>
            </a:br>
            <a:r>
              <a:rPr lang="en-US"/>
              <a:t>and second line of 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334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4088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emplate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think-cell Slide" r:id="rId4" imgW="396" imgH="396" progId="TCLayout.ActiveDocument.1">
                  <p:embed/>
                </p:oleObj>
              </mc:Choice>
              <mc:Fallback>
                <p:oleObj name="think-cell Slide" r:id="rId4" imgW="396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709" cy="685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03" y="6013226"/>
            <a:ext cx="3193437" cy="54565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887035" y="2807408"/>
            <a:ext cx="3960000" cy="86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7200" indent="0">
              <a:buNone/>
              <a:defRPr/>
            </a:lvl2pPr>
          </a:lstStyle>
          <a:p>
            <a:pPr lvl="0"/>
            <a:r>
              <a:rPr lang="en-US"/>
              <a:t>Title Line Second line</a:t>
            </a:r>
            <a:endParaRPr lang="de-DE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887037" y="3730387"/>
            <a:ext cx="3960000" cy="50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This is a subtitle line </a:t>
            </a:r>
            <a:br>
              <a:rPr lang="en-US"/>
            </a:br>
            <a:r>
              <a:rPr lang="en-US"/>
              <a:t>and second line of subtitle</a:t>
            </a:r>
          </a:p>
        </p:txBody>
      </p:sp>
    </p:spTree>
    <p:extLst>
      <p:ext uri="{BB962C8B-B14F-4D97-AF65-F5344CB8AC3E}">
        <p14:creationId xmlns:p14="http://schemas.microsoft.com/office/powerpoint/2010/main" val="2942264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4088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emplat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think-cell Slide" r:id="rId4" imgW="396" imgH="396" progId="TCLayout.ActiveDocument.1">
                  <p:embed/>
                </p:oleObj>
              </mc:Choice>
              <mc:Fallback>
                <p:oleObj name="think-cell Slide" r:id="rId4" imgW="396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912"/>
          <a:stretch/>
        </p:blipFill>
        <p:spPr>
          <a:xfrm>
            <a:off x="0" y="1"/>
            <a:ext cx="12188709" cy="685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03" y="6013226"/>
            <a:ext cx="3193437" cy="545657"/>
          </a:xfrm>
          <a:prstGeom prst="rect">
            <a:avLst/>
          </a:prstGeom>
        </p:spPr>
      </p:pic>
      <p:sp>
        <p:nvSpPr>
          <p:cNvPr id="7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887035" y="1415157"/>
            <a:ext cx="3960000" cy="86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77200" indent="0">
              <a:buNone/>
              <a:defRPr/>
            </a:lvl2pPr>
          </a:lstStyle>
          <a:p>
            <a:pPr lvl="0"/>
            <a:r>
              <a:rPr lang="en-US"/>
              <a:t>Title Line Second line</a:t>
            </a:r>
            <a:endParaRPr lang="de-DE"/>
          </a:p>
        </p:txBody>
      </p:sp>
      <p:sp>
        <p:nvSpPr>
          <p:cNvPr id="7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887037" y="2334028"/>
            <a:ext cx="3960000" cy="504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6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/>
              <a:t>This is a subtitle line </a:t>
            </a:r>
            <a:br>
              <a:rPr lang="en-US"/>
            </a:br>
            <a:r>
              <a:rPr lang="en-US"/>
              <a:t>and second line of subtitle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976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4088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Template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3536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35360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Begin Content</a:t>
            </a:r>
            <a:r>
              <a:rPr lang="en-US" sz="1000" baseline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856640" y="-222232"/>
            <a:ext cx="0" cy="18000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029371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End Content Area = 16,00</a:t>
            </a:r>
            <a:endParaRPr lang="en-US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70" y="1539167"/>
            <a:ext cx="3882731" cy="4028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234" y="654474"/>
            <a:ext cx="7078630" cy="530352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-1920720" y="6345340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Lower Guide Content = 8,50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-384720" y="6488119"/>
            <a:ext cx="2400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24282" y="2256400"/>
            <a:ext cx="5834118" cy="2520000"/>
          </a:xfrm>
          <a:prstGeom prst="rect">
            <a:avLst/>
          </a:prstGeom>
        </p:spPr>
        <p:txBody>
          <a:bodyPr wrap="square" lIns="0" tIns="180000" rIns="0" bIns="0" anchor="ctr">
            <a:noAutofit/>
          </a:bodyPr>
          <a:lstStyle>
            <a:lvl1pPr marL="0" indent="0">
              <a:lnSpc>
                <a:spcPct val="75000"/>
              </a:lnSpc>
              <a:spcAft>
                <a:spcPts val="0"/>
              </a:spcAft>
              <a:buNone/>
              <a:defRPr sz="5200" cap="none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277200" indent="0">
              <a:buNone/>
              <a:defRPr/>
            </a:lvl2pPr>
          </a:lstStyle>
          <a:p>
            <a:pPr lvl="0"/>
            <a:r>
              <a:rPr lang="en-US"/>
              <a:t>Add Compelling Title</a:t>
            </a:r>
            <a:endParaRPr lang="de-DE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24282" y="4971902"/>
            <a:ext cx="5834118" cy="576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1" cap="none" baseline="0">
                <a:latin typeface="+mj-lt"/>
                <a:ea typeface="+mj-ea"/>
              </a:defRPr>
            </a:lvl1pPr>
          </a:lstStyle>
          <a:p>
            <a:pPr lvl="0"/>
            <a:r>
              <a:rPr lang="en-US"/>
              <a:t>This is a subtitle line </a:t>
            </a:r>
            <a:br>
              <a:rPr lang="en-US"/>
            </a:br>
            <a:r>
              <a:rPr lang="en-US"/>
              <a:t>and second line of subtitle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024282" y="5748114"/>
            <a:ext cx="5834118" cy="2108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0" cap="none" baseline="0">
                <a:latin typeface="+mn-lt"/>
                <a:ea typeface="+mn-ea"/>
              </a:defRPr>
            </a:lvl1pPr>
          </a:lstStyle>
          <a:p>
            <a:pPr lvl="0"/>
            <a:r>
              <a:rPr lang="en-US"/>
              <a:t>City, Month 2017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5ED74-D529-40BE-995F-7A06610D01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03" y="6013226"/>
            <a:ext cx="3193437" cy="5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6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2" orient="horz" pos="4088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Slide" r:id="rId21" imgW="396" imgH="396" progId="TCLayout.ActiveDocument.1">
                  <p:embed/>
                </p:oleObj>
              </mc:Choice>
              <mc:Fallback>
                <p:oleObj name="think-cell Slide" r:id="rId21" imgW="396" imgH="39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52545" y="6519009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BCEB04-A0F6-47C1-B26E-461AB9CC14C4}"/>
              </a:ext>
            </a:extLst>
          </p:cNvPr>
          <p:cNvSpPr/>
          <p:nvPr userDrawn="1"/>
        </p:nvSpPr>
        <p:spPr>
          <a:xfrm>
            <a:off x="3425505" y="656453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/>
              <a:t>Copyright © 2018 Accenture. all rights reserved. Confidential and Proprietary Material.</a:t>
            </a:r>
          </a:p>
        </p:txBody>
      </p:sp>
    </p:spTree>
    <p:extLst>
      <p:ext uri="{BB962C8B-B14F-4D97-AF65-F5344CB8AC3E}">
        <p14:creationId xmlns:p14="http://schemas.microsoft.com/office/powerpoint/2010/main" val="94868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b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561600" indent="-28440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49600" indent="-28440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126800" indent="-28575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411200" indent="-28440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99200" indent="-28440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3600" indent="-28440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200" b="0" kern="1200" cap="none" baseline="0">
          <a:solidFill>
            <a:schemeClr val="tx1"/>
          </a:solidFill>
          <a:latin typeface="+mn-lt"/>
          <a:ea typeface="+mn-ea"/>
          <a:cs typeface="+mn-cs"/>
        </a:defRPr>
      </a:lvl7pPr>
      <a:lvl8pPr marL="2268000" indent="-28575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41AAB1-7E2C-4821-984F-B3CA3B91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3016D-F1CF-4776-9EF1-E29CEA09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F2DD8-0C73-4E95-AC36-D9A80BD70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399E3-31DF-49D3-B858-F8F109171C56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6B00C-E50D-438A-83E0-1076C7BFC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B4E80-9AAC-4162-B8FB-CA227EC1F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4E2DD-4F38-4D2A-97E5-5D7467AA1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0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C5166-4796-40D2-A50C-05DACE2C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682-CE55-4994-889B-5D188C3E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88"/>
            <a:ext cx="10515600" cy="234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9231-8DF4-411E-8324-453AB042A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5888" y="577752"/>
            <a:ext cx="2743200" cy="1767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fld id="{8BF4B2BE-5503-4E92-A98A-CA19FA0A1E48}" type="datetime1">
              <a:rPr lang="ru-RU" smtClean="0"/>
              <a:pPr/>
              <a:t>03.05.2019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75F0-EE3A-4617-AFAB-40BF7C14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7E7D-9F5C-43AC-A03A-432F6CB4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i="1">
                <a:solidFill>
                  <a:srgbClr val="454D55"/>
                </a:solidFill>
              </a:defRPr>
            </a:lvl1pPr>
          </a:lstStyle>
          <a:p>
            <a:fld id="{93C1428B-5ACF-4E79-A091-05E2328DA7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84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9C6A93-F3FF-49A2-9094-512409A956EE}"/>
              </a:ext>
            </a:extLst>
          </p:cNvPr>
          <p:cNvSpPr txBox="1"/>
          <p:nvPr/>
        </p:nvSpPr>
        <p:spPr>
          <a:xfrm>
            <a:off x="2265680" y="1706976"/>
            <a:ext cx="7650480" cy="221599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Stock Price Prediction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based 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Machine Learning Technique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3F3F3F"/>
                </a:solidFill>
                <a:latin typeface="Corbel" panose="020B0503020204020204"/>
              </a:rPr>
              <a:t>and</a:t>
            </a:r>
            <a:r>
              <a:rPr lang="en-US" sz="4800" dirty="0">
                <a:solidFill>
                  <a:srgbClr val="3F3F3F"/>
                </a:solidFill>
                <a:latin typeface="Corbel" panose="020B0503020204020204"/>
              </a:rPr>
              <a:t> Two Applications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7FCD1-5C7B-4E13-87E6-4373E1219BED}"/>
              </a:ext>
            </a:extLst>
          </p:cNvPr>
          <p:cNvSpPr txBox="1"/>
          <p:nvPr/>
        </p:nvSpPr>
        <p:spPr>
          <a:xfrm>
            <a:off x="1930400" y="4309039"/>
            <a:ext cx="8331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Group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Junru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Liu,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Yachun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Zhang,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Biyao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Wang,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Yiduo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Zhang, Chen Huang,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Zelai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Yu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6F1283-61B9-4F2B-A088-A95146CD7AB8}"/>
              </a:ext>
            </a:extLst>
          </p:cNvPr>
          <p:cNvGrpSpPr/>
          <p:nvPr/>
        </p:nvGrpSpPr>
        <p:grpSpPr>
          <a:xfrm>
            <a:off x="5319855" y="5181481"/>
            <a:ext cx="1552291" cy="121183"/>
            <a:chOff x="4665436" y="4689691"/>
            <a:chExt cx="2415114" cy="12118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30B2D80-646F-48DD-80EF-19196ECA967C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F49D8CF-16C6-4D37-B8B2-2D247BD76EF5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99B94-BC19-46D7-BAAC-79282D50B758}"/>
              </a:ext>
            </a:extLst>
          </p:cNvPr>
          <p:cNvCxnSpPr/>
          <p:nvPr/>
        </p:nvCxnSpPr>
        <p:spPr>
          <a:xfrm>
            <a:off x="9791700" y="-393700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67DE17-0B48-428B-9E9F-459594CBBF75}"/>
              </a:ext>
            </a:extLst>
          </p:cNvPr>
          <p:cNvCxnSpPr/>
          <p:nvPr/>
        </p:nvCxnSpPr>
        <p:spPr>
          <a:xfrm>
            <a:off x="8102600" y="-748189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2714C1-5FD3-46AC-80CB-0D26D682DA1C}"/>
              </a:ext>
            </a:extLst>
          </p:cNvPr>
          <p:cNvCxnSpPr/>
          <p:nvPr/>
        </p:nvCxnSpPr>
        <p:spPr>
          <a:xfrm>
            <a:off x="1244600" y="5199181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96FE5-4469-4F1F-83DB-A256B711536B}"/>
              </a:ext>
            </a:extLst>
          </p:cNvPr>
          <p:cNvCxnSpPr/>
          <p:nvPr/>
        </p:nvCxnSpPr>
        <p:spPr>
          <a:xfrm>
            <a:off x="-444500" y="4844692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CA97A0FA-C469-4435-BDA8-C9074A823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34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074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C782-7FD4-4B53-B027-0BD2056F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03" y="1378466"/>
            <a:ext cx="5783097" cy="43595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1F879D"/>
                </a:solidFill>
              </a:rPr>
              <a:t>Full model: 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Original Indicators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for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William%R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AD Oscillator, RSI, PSY and CCI, and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Categorical indicators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for MA, VMA, MACD and KDJ, with selected parameters</a:t>
            </a:r>
          </a:p>
          <a:p>
            <a:pPr marL="0" indent="0">
              <a:buNone/>
            </a:pPr>
            <a:br>
              <a:rPr lang="en-US" dirty="0">
                <a:solidFill>
                  <a:srgbClr val="0C6D82"/>
                </a:solidFill>
              </a:rPr>
            </a:br>
            <a:r>
              <a:rPr lang="en-US" b="1" dirty="0">
                <a:solidFill>
                  <a:srgbClr val="0C6D82"/>
                </a:solidFill>
              </a:rPr>
              <a:t>Selection process: </a:t>
            </a:r>
          </a:p>
          <a:p>
            <a:r>
              <a:rPr lang="en-US" dirty="0"/>
              <a:t>Applying stepwise process with training set data, using AIC as selection criteria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E132B5-D8EF-4B65-951C-C136F0F07F02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Feature Selection(1/3)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DACBA2-8BF2-4473-8D9D-44DC6A3AF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80" y="1480109"/>
            <a:ext cx="5829300" cy="485045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3B185C-482F-4587-B60C-317A40EE3F24}"/>
              </a:ext>
            </a:extLst>
          </p:cNvPr>
          <p:cNvSpPr/>
          <p:nvPr/>
        </p:nvSpPr>
        <p:spPr>
          <a:xfrm>
            <a:off x="6041908" y="1009134"/>
            <a:ext cx="165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Example: AAPL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7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E132B5-D8EF-4B65-951C-C136F0F07F02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Feature Selection(2/3) - 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93066-567E-40D3-AE44-92E52802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2" y="1526959"/>
            <a:ext cx="4955982" cy="495598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92911-815D-4DC3-A257-3B37DAC0F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7" y="1521056"/>
            <a:ext cx="4955983" cy="49559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F0CF19-92BE-4514-B487-D25D21BF907A}"/>
              </a:ext>
            </a:extLst>
          </p:cNvPr>
          <p:cNvSpPr/>
          <p:nvPr/>
        </p:nvSpPr>
        <p:spPr>
          <a:xfrm>
            <a:off x="6521302" y="1053524"/>
            <a:ext cx="1652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Example: AAPL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A83C4-A857-498F-A980-0D7B04E22F5B}"/>
              </a:ext>
            </a:extLst>
          </p:cNvPr>
          <p:cNvSpPr/>
          <p:nvPr/>
        </p:nvSpPr>
        <p:spPr>
          <a:xfrm>
            <a:off x="519996" y="1053524"/>
            <a:ext cx="173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Example: AMZN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073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15E431-C6BC-4CA9-8798-EB7941CB10E5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Feature Selection (3/3) -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5EB75-98BA-4D35-90D4-F4A68F8A2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" t="1654"/>
          <a:stretch/>
        </p:blipFill>
        <p:spPr>
          <a:xfrm>
            <a:off x="1727200" y="1097280"/>
            <a:ext cx="9427928" cy="52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Probability Prediction from Logistic Regression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4" name="Google Shape;124;p24">
            <a:extLst>
              <a:ext uri="{FF2B5EF4-FFF2-40B4-BE49-F238E27FC236}">
                <a16:creationId xmlns:a16="http://schemas.microsoft.com/office/drawing/2014/main" id="{8414ADC8-5BEB-4B76-B174-3D175A1A58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523" y="1642868"/>
            <a:ext cx="5502827" cy="3662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5;p24">
            <a:extLst>
              <a:ext uri="{FF2B5EF4-FFF2-40B4-BE49-F238E27FC236}">
                <a16:creationId xmlns:a16="http://schemas.microsoft.com/office/drawing/2014/main" id="{C406C445-9889-425B-AC54-607026334E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439" y="1600200"/>
            <a:ext cx="5761038" cy="3705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23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9AD6-45DF-4BBD-80FB-93771EB8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Trading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7FABA-D03D-4FBE-9402-8680A74C1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4FE55D-83B6-4247-B38A-294F98FDB209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914F3DA-D219-452F-A481-F4D6B793BC1E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325FCF8-0D61-4D24-A3B9-26D9963EF8E1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68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Rationale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F59B50-1A54-4C08-AE36-9FFD9ADFB6FE}"/>
              </a:ext>
            </a:extLst>
          </p:cNvPr>
          <p:cNvSpPr/>
          <p:nvPr/>
        </p:nvSpPr>
        <p:spPr>
          <a:xfrm>
            <a:off x="304800" y="1079385"/>
            <a:ext cx="116205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Basic Rule: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	</a:t>
            </a:r>
            <a:r>
              <a:rPr lang="en-US" sz="2600" dirty="0">
                <a:latin typeface="Corbel" panose="020B0503020204020204"/>
              </a:rPr>
              <a:t>O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pen a long position when predicted direction change is 1, open a short 	position when it is 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Assumptions: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	1.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Invest all the capital when open a long position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	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2.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100% margin requirement for short position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	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3.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Transaction cost is simplified as a percentage of nominal trading amount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F6AEED-9421-4396-B9AA-9B46634FB769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29D1FC0-29A9-4CB4-8970-D335EFB00A8E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214C306-1683-49D8-88D2-932A9FEE5ED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00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Backtest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Results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(*Assuming 0.03% transaction cost)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160488-E283-4886-8234-A89CEF0286A2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990600"/>
          <a:ext cx="1162050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1750539513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792345108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382274371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17250125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51211352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407546059"/>
                    </a:ext>
                  </a:extLst>
                </a:gridCol>
              </a:tblGrid>
              <a:tr h="5377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Stocks</a:t>
                      </a:r>
                      <a:endParaRPr sz="13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Return (10 days)</a:t>
                      </a:r>
                      <a:endParaRPr sz="13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Sharpe Ratio</a:t>
                      </a:r>
                      <a:endParaRPr sz="13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Drawdown</a:t>
                      </a:r>
                      <a:endParaRPr sz="13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Drawdown Period</a:t>
                      </a:r>
                      <a:endParaRPr sz="13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Calmar Ratio</a:t>
                      </a:r>
                      <a:endParaRPr sz="13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656920350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/>
                        <a:t>AAPL</a:t>
                      </a:r>
                      <a:endParaRPr sz="1300" b="1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64.07%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7.56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7.63%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155 min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8.39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913760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/>
                        <a:t>AMZN</a:t>
                      </a:r>
                      <a:endParaRPr sz="1300" b="1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246.30%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12.00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21.70%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152 min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11.35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185130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NVDA</a:t>
                      </a:r>
                      <a:endParaRPr sz="1300" b="1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338.51%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14.27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18.55%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113 min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18.25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431591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AMD</a:t>
                      </a:r>
                      <a:endParaRPr sz="1300" b="1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636.44%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15.81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17.70%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117 min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35.96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717423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MSFT</a:t>
                      </a:r>
                      <a:endParaRPr sz="1300" b="1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115.41%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10.16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7.03%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101 min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16.42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146750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FB</a:t>
                      </a:r>
                      <a:endParaRPr sz="1300" b="1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165.18%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11.70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9.97%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119 min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16.57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973927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NFLX</a:t>
                      </a:r>
                      <a:endParaRPr sz="1300" b="1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393.95%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15.11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19.07%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126 min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20.65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074250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GOOG</a:t>
                      </a:r>
                      <a:endParaRPr sz="1300" b="1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70.40%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6.66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5.84%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329 min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12.05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034946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INTC</a:t>
                      </a:r>
                      <a:endParaRPr sz="1300" b="1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46.30%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6.48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4.65%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269 min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9.96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494228"/>
                  </a:ext>
                </a:extLst>
              </a:tr>
              <a:tr h="47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/>
                        <a:t>PYPL</a:t>
                      </a:r>
                      <a:endParaRPr sz="1300" b="1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124.26%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10.50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4.46%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262 min</a:t>
                      </a:r>
                      <a:endParaRPr sz="13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27.88</a:t>
                      </a:r>
                      <a:endParaRPr sz="13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207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327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Example: No </a:t>
            </a:r>
            <a:r>
              <a:rPr lang="en-US" sz="4000" dirty="0">
                <a:solidFill>
                  <a:srgbClr val="0C6D82"/>
                </a:solidFill>
                <a:latin typeface="Corbel" panose="020B0503020204020204"/>
              </a:rPr>
              <a:t>T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ransaction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Cost</a:t>
            </a:r>
          </a:p>
        </p:txBody>
      </p:sp>
      <p:pic>
        <p:nvPicPr>
          <p:cNvPr id="4" name="Google Shape;128;p25">
            <a:extLst>
              <a:ext uri="{FF2B5EF4-FFF2-40B4-BE49-F238E27FC236}">
                <a16:creationId xmlns:a16="http://schemas.microsoft.com/office/drawing/2014/main" id="{9E4C7315-731B-4004-B493-58CED14FC9D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2062701"/>
            <a:ext cx="5829300" cy="3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9;p25">
            <a:extLst>
              <a:ext uri="{FF2B5EF4-FFF2-40B4-BE49-F238E27FC236}">
                <a16:creationId xmlns:a16="http://schemas.microsoft.com/office/drawing/2014/main" id="{F08572F4-C017-49AA-9BDA-E7BA3FA62E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34" y="2062701"/>
            <a:ext cx="5798466" cy="352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943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Example: 0.03% Transaction </a:t>
            </a:r>
            <a:r>
              <a:rPr lang="en-US" sz="4000" dirty="0">
                <a:solidFill>
                  <a:srgbClr val="0C6D82"/>
                </a:solidFill>
                <a:latin typeface="Corbel" panose="020B0503020204020204"/>
              </a:rPr>
              <a:t>C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ost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3" name="Google Shape;135;p26">
            <a:extLst>
              <a:ext uri="{FF2B5EF4-FFF2-40B4-BE49-F238E27FC236}">
                <a16:creationId xmlns:a16="http://schemas.microsoft.com/office/drawing/2014/main" id="{0481D8B0-2D77-49C5-A5BF-FBECF167ACF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0" y="2062696"/>
            <a:ext cx="5791200" cy="350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6;p26">
            <a:extLst>
              <a:ext uri="{FF2B5EF4-FFF2-40B4-BE49-F238E27FC236}">
                <a16:creationId xmlns:a16="http://schemas.microsoft.com/office/drawing/2014/main" id="{D550AFCD-657B-463E-B444-074F48BB1A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062701"/>
            <a:ext cx="5832369" cy="3503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P&amp;L per Trade</a:t>
            </a:r>
          </a:p>
        </p:txBody>
      </p:sp>
      <p:pic>
        <p:nvPicPr>
          <p:cNvPr id="3" name="Google Shape;144;p27">
            <a:extLst>
              <a:ext uri="{FF2B5EF4-FFF2-40B4-BE49-F238E27FC236}">
                <a16:creationId xmlns:a16="http://schemas.microsoft.com/office/drawing/2014/main" id="{209F6251-C937-4B5A-A366-3CBE81E07F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1614792"/>
            <a:ext cx="5829300" cy="390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45;p27">
            <a:extLst>
              <a:ext uri="{FF2B5EF4-FFF2-40B4-BE49-F238E27FC236}">
                <a16:creationId xmlns:a16="http://schemas.microsoft.com/office/drawing/2014/main" id="{C701D235-ADC3-400F-B517-1E8EE610D0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34248"/>
            <a:ext cx="5791200" cy="3901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562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CB4C-B5E1-4756-815D-BC6EC8E7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38" y="2221919"/>
            <a:ext cx="3052087" cy="1475598"/>
          </a:xfrm>
        </p:spPr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Roadmap</a:t>
            </a:r>
            <a:endParaRPr lang="ru-RU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2565129" y="863644"/>
            <a:ext cx="1044000" cy="1044000"/>
          </a:xfrm>
        </p:spPr>
        <p:txBody>
          <a:bodyPr/>
          <a:lstStyle/>
          <a:p>
            <a:r>
              <a:rPr lang="en-US" dirty="0"/>
              <a:t>Intro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A9E837-1CF3-4923-8E30-94AB8B4C2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98977" y="871714"/>
            <a:ext cx="1044000" cy="1044000"/>
          </a:xfrm>
        </p:spPr>
        <p:txBody>
          <a:bodyPr/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1962F0-0A0F-4FC2-9E69-6265A830C4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20187" y="894862"/>
            <a:ext cx="1044000" cy="1044000"/>
          </a:xfrm>
        </p:spPr>
        <p:txBody>
          <a:bodyPr/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B193253-F94A-4164-AE5D-6B3931AE17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979125" y="570965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Summary</a:t>
            </a:r>
            <a:endParaRPr lang="ru-RU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47846D-FA06-4686-A47D-5A668FD95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705088" y="1917406"/>
            <a:ext cx="1044000" cy="1044000"/>
          </a:xfrm>
        </p:spPr>
        <p:txBody>
          <a:bodyPr>
            <a:normAutofit/>
          </a:bodyPr>
          <a:lstStyle/>
          <a:p>
            <a:r>
              <a:rPr lang="en-US" sz="2100" dirty="0"/>
              <a:t>Model</a:t>
            </a:r>
            <a:endParaRPr lang="ru-RU" sz="21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58760" y="2914158"/>
            <a:ext cx="1044000" cy="1044000"/>
          </a:xfrm>
        </p:spPr>
        <p:txBody>
          <a:bodyPr/>
          <a:lstStyle/>
          <a:p>
            <a:r>
              <a:rPr lang="ru-RU" dirty="0"/>
              <a:t>1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7695" y="4089368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 Selection</a:t>
            </a:r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BD9AA2-DFE1-412D-BB95-7989BA1E60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30984" y="2926220"/>
            <a:ext cx="1044000" cy="1044000"/>
          </a:xfrm>
        </p:spPr>
        <p:txBody>
          <a:bodyPr/>
          <a:lstStyle/>
          <a:p>
            <a:r>
              <a:rPr lang="ru-RU" dirty="0"/>
              <a:t>2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B5D9C5D-1FCA-4D88-ADCB-481D203B846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175407" y="2558915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Feature Selection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2530" y="2914158"/>
            <a:ext cx="1044000" cy="1044000"/>
          </a:xfrm>
        </p:spPr>
        <p:txBody>
          <a:bodyPr/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928958" y="2550038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 Fitting</a:t>
            </a:r>
            <a:endParaRPr lang="ru-RU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188092" y="3979528"/>
            <a:ext cx="1044000" cy="1044000"/>
          </a:xfrm>
        </p:spPr>
        <p:txBody>
          <a:bodyPr>
            <a:normAutofit/>
          </a:bodyPr>
          <a:lstStyle/>
          <a:p>
            <a:r>
              <a:rPr lang="en-US" dirty="0"/>
              <a:t>Apply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73D15E-3E59-4781-BA50-8D741A373A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29224" y="4957578"/>
            <a:ext cx="1044000" cy="1044000"/>
          </a:xfrm>
        </p:spPr>
        <p:txBody>
          <a:bodyPr/>
          <a:lstStyle/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293552" y="6126309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Trading Strategy</a:t>
            </a:r>
            <a:endParaRPr lang="ru-RU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26356" y="4973439"/>
            <a:ext cx="1044000" cy="1044000"/>
          </a:xfrm>
        </p:spPr>
        <p:txBody>
          <a:bodyPr/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685291" y="6135187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Execution &amp; Result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0356F4D-EF6F-4CA4-9F12-1144AB06B63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293432" y="4973439"/>
            <a:ext cx="1044000" cy="1044000"/>
          </a:xfrm>
        </p:spPr>
        <p:txBody>
          <a:bodyPr/>
          <a:lstStyle/>
          <a:p>
            <a:r>
              <a:rPr lang="en-US" dirty="0"/>
              <a:t>Q&amp;A</a:t>
            </a:r>
            <a:endParaRPr lang="ru-RU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5A03313-7FD5-4EC6-8B4A-9D1742E7BC46}"/>
              </a:ext>
            </a:extLst>
          </p:cNvPr>
          <p:cNvSpPr txBox="1">
            <a:spLocks/>
          </p:cNvSpPr>
          <p:nvPr/>
        </p:nvSpPr>
        <p:spPr>
          <a:xfrm>
            <a:off x="4573545" y="544112"/>
            <a:ext cx="1726129" cy="2896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rgbClr val="BAC82F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BAC82F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Overview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srgbClr val="BAC82F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Holding Period</a:t>
            </a:r>
          </a:p>
        </p:txBody>
      </p:sp>
      <p:pic>
        <p:nvPicPr>
          <p:cNvPr id="3" name="Google Shape;151;p28">
            <a:extLst>
              <a:ext uri="{FF2B5EF4-FFF2-40B4-BE49-F238E27FC236}">
                <a16:creationId xmlns:a16="http://schemas.microsoft.com/office/drawing/2014/main" id="{D204FA9E-14BC-4B61-9E53-1FF0648B3E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0" y="1809346"/>
            <a:ext cx="5791200" cy="401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52;p28">
            <a:extLst>
              <a:ext uri="{FF2B5EF4-FFF2-40B4-BE49-F238E27FC236}">
                <a16:creationId xmlns:a16="http://schemas.microsoft.com/office/drawing/2014/main" id="{77705BC6-EBDD-47C4-BE9E-88C9BFCFD1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078067"/>
            <a:ext cx="5499500" cy="37463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61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Number of Trades</a:t>
            </a:r>
          </a:p>
        </p:txBody>
      </p:sp>
      <p:pic>
        <p:nvPicPr>
          <p:cNvPr id="3" name="Google Shape;158;p29">
            <a:extLst>
              <a:ext uri="{FF2B5EF4-FFF2-40B4-BE49-F238E27FC236}">
                <a16:creationId xmlns:a16="http://schemas.microsoft.com/office/drawing/2014/main" id="{EF9A297A-28A9-4898-B046-A3D66AA83E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88467" y="2158634"/>
            <a:ext cx="5531468" cy="323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59;p29">
            <a:extLst>
              <a:ext uri="{FF2B5EF4-FFF2-40B4-BE49-F238E27FC236}">
                <a16:creationId xmlns:a16="http://schemas.microsoft.com/office/drawing/2014/main" id="{84BB34A0-1156-4207-A2EB-53779FEEB9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532" y="2158634"/>
            <a:ext cx="5531468" cy="3231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459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14528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Probability Threshold(1/2)</a:t>
            </a:r>
          </a:p>
        </p:txBody>
      </p:sp>
      <p:pic>
        <p:nvPicPr>
          <p:cNvPr id="3" name="Google Shape;184;p33">
            <a:extLst>
              <a:ext uri="{FF2B5EF4-FFF2-40B4-BE49-F238E27FC236}">
                <a16:creationId xmlns:a16="http://schemas.microsoft.com/office/drawing/2014/main" id="{A930F3A4-2830-4AF9-B820-B711A87BFA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523" y="1642868"/>
            <a:ext cx="5571090" cy="395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5;p33">
            <a:extLst>
              <a:ext uri="{FF2B5EF4-FFF2-40B4-BE49-F238E27FC236}">
                <a16:creationId xmlns:a16="http://schemas.microsoft.com/office/drawing/2014/main" id="{73E186BF-BEEB-4FED-81C6-2819DF46A8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389" y="1600201"/>
            <a:ext cx="5571088" cy="3997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971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Google Shape;191;p34">
            <a:extLst>
              <a:ext uri="{FF2B5EF4-FFF2-40B4-BE49-F238E27FC236}">
                <a16:creationId xmlns:a16="http://schemas.microsoft.com/office/drawing/2014/main" id="{97D1C71D-E076-4C2B-9057-B2A252F23A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523" y="1600200"/>
            <a:ext cx="5571090" cy="33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2;p34">
            <a:extLst>
              <a:ext uri="{FF2B5EF4-FFF2-40B4-BE49-F238E27FC236}">
                <a16:creationId xmlns:a16="http://schemas.microsoft.com/office/drawing/2014/main" id="{339220D9-659F-4EB4-BCAA-647601511A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387" y="1600200"/>
            <a:ext cx="5571089" cy="3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4B77DC-54CF-4886-ACB9-170640F28170}"/>
              </a:ext>
            </a:extLst>
          </p:cNvPr>
          <p:cNvSpPr txBox="1">
            <a:spLocks/>
          </p:cNvSpPr>
          <p:nvPr/>
        </p:nvSpPr>
        <p:spPr>
          <a:xfrm>
            <a:off x="311282" y="36128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Probability Threshold(2/2)</a:t>
            </a:r>
          </a:p>
        </p:txBody>
      </p:sp>
    </p:spTree>
    <p:extLst>
      <p:ext uri="{BB962C8B-B14F-4D97-AF65-F5344CB8AC3E}">
        <p14:creationId xmlns:p14="http://schemas.microsoft.com/office/powerpoint/2010/main" val="3767760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Transaction Costs</a:t>
            </a:r>
          </a:p>
        </p:txBody>
      </p:sp>
      <p:pic>
        <p:nvPicPr>
          <p:cNvPr id="3" name="Google Shape;174;p31">
            <a:extLst>
              <a:ext uri="{FF2B5EF4-FFF2-40B4-BE49-F238E27FC236}">
                <a16:creationId xmlns:a16="http://schemas.microsoft.com/office/drawing/2014/main" id="{51CC95EE-2B02-47CB-B8D9-B90A8B82EE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2201" y="1693389"/>
            <a:ext cx="5684837" cy="374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5;p31">
            <a:extLst>
              <a:ext uri="{FF2B5EF4-FFF2-40B4-BE49-F238E27FC236}">
                <a16:creationId xmlns:a16="http://schemas.microsoft.com/office/drawing/2014/main" id="{704D60F2-15F9-4F50-B537-FEC671F96D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25" y="1693390"/>
            <a:ext cx="5571090" cy="3745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3683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0032D3-7A1C-40D9-A0FF-CE3BAADA6A8F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Summary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645E5B-942C-4C25-807B-1902A3CCEB8F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8CC773-FC63-4F0B-9DA6-3917AAA7A4A7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BACD50D-EA49-4159-8FE8-5909DD36F434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1CF86B92-23B2-4C18-A560-1343B31C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4E2DD-4F38-4D2A-97E5-5D7467AA1D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DFFDF-5479-45A3-AA71-17153CEFA8A5}"/>
              </a:ext>
            </a:extLst>
          </p:cNvPr>
          <p:cNvSpPr/>
          <p:nvPr/>
        </p:nvSpPr>
        <p:spPr>
          <a:xfrm>
            <a:off x="1117084" y="158692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47333C07-7AD8-4D02-9E7B-36854EF22163}"/>
              </a:ext>
            </a:extLst>
          </p:cNvPr>
          <p:cNvSpPr/>
          <p:nvPr/>
        </p:nvSpPr>
        <p:spPr>
          <a:xfrm>
            <a:off x="597416" y="1436589"/>
            <a:ext cx="1039336" cy="10393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F9DB0B-5DFC-4193-8A91-1F3CEF08EAC8}"/>
              </a:ext>
            </a:extLst>
          </p:cNvPr>
          <p:cNvSpPr/>
          <p:nvPr/>
        </p:nvSpPr>
        <p:spPr>
          <a:xfrm>
            <a:off x="1117084" y="272304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84A7D0C1-3151-4CDA-9C12-A7E3C316F72A}"/>
              </a:ext>
            </a:extLst>
          </p:cNvPr>
          <p:cNvSpPr/>
          <p:nvPr/>
        </p:nvSpPr>
        <p:spPr>
          <a:xfrm>
            <a:off x="597416" y="2572709"/>
            <a:ext cx="1039336" cy="103933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1A6301-BCE5-4C36-83EB-A41ECF85C8DF}"/>
              </a:ext>
            </a:extLst>
          </p:cNvPr>
          <p:cNvSpPr/>
          <p:nvPr/>
        </p:nvSpPr>
        <p:spPr>
          <a:xfrm>
            <a:off x="1117084" y="385916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99C5703-50FE-45FD-A971-43878EBF3E79}"/>
              </a:ext>
            </a:extLst>
          </p:cNvPr>
          <p:cNvSpPr/>
          <p:nvPr/>
        </p:nvSpPr>
        <p:spPr>
          <a:xfrm>
            <a:off x="597416" y="3708829"/>
            <a:ext cx="1039336" cy="10393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098A80-E27F-47B7-8FCD-F494E46CF73F}"/>
              </a:ext>
            </a:extLst>
          </p:cNvPr>
          <p:cNvSpPr/>
          <p:nvPr/>
        </p:nvSpPr>
        <p:spPr>
          <a:xfrm>
            <a:off x="1117084" y="499528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DC8AF99E-D6A1-4EB4-8623-E4B65DBCAF19}"/>
              </a:ext>
            </a:extLst>
          </p:cNvPr>
          <p:cNvSpPr/>
          <p:nvPr/>
        </p:nvSpPr>
        <p:spPr>
          <a:xfrm>
            <a:off x="597416" y="4844949"/>
            <a:ext cx="1039336" cy="103933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96AF4-F252-4E95-9827-939D5BABEED5}"/>
              </a:ext>
            </a:extLst>
          </p:cNvPr>
          <p:cNvSpPr/>
          <p:nvPr/>
        </p:nvSpPr>
        <p:spPr>
          <a:xfrm>
            <a:off x="1977356" y="1814364"/>
            <a:ext cx="8993172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879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Before considering transaction, our strategy generates outstanding risk and return profile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357D47-2ACC-4B54-BD57-A95CF023DBF2}"/>
              </a:ext>
            </a:extLst>
          </p:cNvPr>
          <p:cNvSpPr/>
          <p:nvPr/>
        </p:nvSpPr>
        <p:spPr>
          <a:xfrm>
            <a:off x="1977356" y="4089997"/>
            <a:ext cx="4878372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0C6D82"/>
                </a:solidFill>
              </a:rPr>
              <a:t>Largest affordable cost is about 6 bp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DF240F-E220-4F49-9DDD-1729C07676FA}"/>
              </a:ext>
            </a:extLst>
          </p:cNvPr>
          <p:cNvSpPr/>
          <p:nvPr/>
        </p:nvSpPr>
        <p:spPr>
          <a:xfrm>
            <a:off x="1977356" y="2947990"/>
            <a:ext cx="8609028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Sensitive to transaction cost due to high trading frequency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45D67-0263-4842-B469-9FD9D2581F9D}"/>
              </a:ext>
            </a:extLst>
          </p:cNvPr>
          <p:cNvSpPr/>
          <p:nvPr/>
        </p:nvSpPr>
        <p:spPr>
          <a:xfrm>
            <a:off x="1977356" y="5226117"/>
            <a:ext cx="4878372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17375E"/>
                </a:solidFill>
              </a:rPr>
              <a:t>Optimal choice for probability threshold is 0.5</a:t>
            </a:r>
          </a:p>
        </p:txBody>
      </p:sp>
    </p:spTree>
    <p:extLst>
      <p:ext uri="{BB962C8B-B14F-4D97-AF65-F5344CB8AC3E}">
        <p14:creationId xmlns:p14="http://schemas.microsoft.com/office/powerpoint/2010/main" val="332778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9AD6-45DF-4BBD-80FB-93771EB8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7FABA-D03D-4FBE-9402-8680A74C1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4FE55D-83B6-4247-B38A-294F98FDB209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914F3DA-D219-452F-A481-F4D6B793BC1E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325FCF8-0D61-4D24-A3B9-26D9963EF8E1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536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ML-Enhanced VWAP Strategy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6CA24A-900C-43B8-AEB7-34C399342B00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C3696ED-4D20-4D9F-9F6E-57FCBDB4D301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3754518-CDC1-4425-A4CE-2AEB8522D9E3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B3F4308F-164D-4E60-985A-178A5943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ABB57-F0EC-4286-B1AC-36841ACD99B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089A228-F9D7-4544-8D3C-F4D525A0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4E2DD-4F38-4D2A-97E5-5D7467AA1D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F9E85E-002E-40C3-BB14-C8259F8CAD01}"/>
              </a:ext>
            </a:extLst>
          </p:cNvPr>
          <p:cNvSpPr/>
          <p:nvPr/>
        </p:nvSpPr>
        <p:spPr>
          <a:xfrm>
            <a:off x="527957" y="1132114"/>
            <a:ext cx="5387174" cy="4181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CE6DB0-89DA-440C-A3C1-7BD683D19A54}"/>
              </a:ext>
            </a:extLst>
          </p:cNvPr>
          <p:cNvSpPr/>
          <p:nvPr/>
        </p:nvSpPr>
        <p:spPr>
          <a:xfrm>
            <a:off x="6276869" y="1132114"/>
            <a:ext cx="5387174" cy="418107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24E97-365C-4A2F-95BA-DB33FFBD587F}"/>
              </a:ext>
            </a:extLst>
          </p:cNvPr>
          <p:cNvSpPr/>
          <p:nvPr/>
        </p:nvSpPr>
        <p:spPr>
          <a:xfrm>
            <a:off x="527957" y="5434375"/>
            <a:ext cx="5387174" cy="719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B2D734-8FB6-4977-B09E-64F1B094DD1C}"/>
              </a:ext>
            </a:extLst>
          </p:cNvPr>
          <p:cNvSpPr/>
          <p:nvPr/>
        </p:nvSpPr>
        <p:spPr>
          <a:xfrm>
            <a:off x="6276869" y="5434375"/>
            <a:ext cx="5387174" cy="719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5443E-1CF6-4585-8C3F-5836BCE52FDC}"/>
              </a:ext>
            </a:extLst>
          </p:cNvPr>
          <p:cNvSpPr/>
          <p:nvPr/>
        </p:nvSpPr>
        <p:spPr>
          <a:xfrm>
            <a:off x="1013838" y="2731444"/>
            <a:ext cx="4415412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F879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Main Goal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A7F877-FDBA-43CF-8D5F-17ADDC5F935E}"/>
              </a:ext>
            </a:extLst>
          </p:cNvPr>
          <p:cNvSpPr/>
          <p:nvPr/>
        </p:nvSpPr>
        <p:spPr>
          <a:xfrm>
            <a:off x="6762750" y="1481764"/>
            <a:ext cx="4415412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Idea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2B022A-650E-4165-8B41-BDCE0B1E4240}"/>
              </a:ext>
            </a:extLst>
          </p:cNvPr>
          <p:cNvSpPr/>
          <p:nvPr/>
        </p:nvSpPr>
        <p:spPr>
          <a:xfrm>
            <a:off x="761064" y="3341626"/>
            <a:ext cx="4920960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Utilizing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short term price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prediction to gain a better execution price.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B8D61-75BD-49E0-82D7-C631C664282B}"/>
              </a:ext>
            </a:extLst>
          </p:cNvPr>
          <p:cNvSpPr/>
          <p:nvPr/>
        </p:nvSpPr>
        <p:spPr>
          <a:xfrm>
            <a:off x="6509975" y="2102106"/>
            <a:ext cx="4920960" cy="61555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Considering we are executing the bid order.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If the market is expected to: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9FDA336-0E17-40AB-9CCE-504777F5E05C}"/>
              </a:ext>
            </a:extLst>
          </p:cNvPr>
          <p:cNvSpPr/>
          <p:nvPr/>
        </p:nvSpPr>
        <p:spPr>
          <a:xfrm>
            <a:off x="6390640" y="3162331"/>
            <a:ext cx="335280" cy="1582388"/>
          </a:xfrm>
          <a:prstGeom prst="leftBrace">
            <a:avLst>
              <a:gd name="adj1" fmla="val 43027"/>
              <a:gd name="adj2" fmla="val 50000"/>
            </a:avLst>
          </a:prstGeom>
          <a:ln>
            <a:solidFill>
              <a:srgbClr val="173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900194-62F9-42B9-BAA0-0C48D076FC9A}"/>
              </a:ext>
            </a:extLst>
          </p:cNvPr>
          <p:cNvSpPr/>
          <p:nvPr/>
        </p:nvSpPr>
        <p:spPr>
          <a:xfrm>
            <a:off x="6945920" y="3304103"/>
            <a:ext cx="4920960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Go up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华文楷体" panose="02010600040101010101" pitchFamily="2" charset="-122"/>
                <a:cs typeface="+mn-cs"/>
              </a:rPr>
              <a:t>→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华文楷体" panose="02010600040101010101" pitchFamily="2" charset="-122"/>
                <a:cs typeface="+mn-cs"/>
              </a:rPr>
              <a:t>Buy more now (Aggressive)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11B52A-CA62-4BF0-9BE8-6AC6F6129320}"/>
              </a:ext>
            </a:extLst>
          </p:cNvPr>
          <p:cNvSpPr/>
          <p:nvPr/>
        </p:nvSpPr>
        <p:spPr>
          <a:xfrm>
            <a:off x="6945920" y="4309943"/>
            <a:ext cx="4920960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Go down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华文楷体" panose="02010600040101010101" pitchFamily="2" charset="-122"/>
                <a:cs typeface="+mn-cs"/>
              </a:rPr>
              <a:t>→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华文楷体" panose="02010600040101010101" pitchFamily="2" charset="-122"/>
                <a:cs typeface="+mn-cs"/>
              </a:rPr>
              <a:t>Buy less now (Passive)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326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Tracking Error Limitation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59B50-1A54-4C08-AE36-9FFD9ADFB6FE}"/>
                  </a:ext>
                </a:extLst>
              </p:cNvPr>
              <p:cNvSpPr/>
              <p:nvPr/>
            </p:nvSpPr>
            <p:spPr>
              <a:xfrm>
                <a:off x="304800" y="1058840"/>
                <a:ext cx="11620500" cy="4561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For VWAP Strategy, we use our historical average volume distribution as our tracking goal. We have to ensure our tracking error do not exceed a limit.</a:t>
                </a:r>
                <a:b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b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r>
                  <a:rPr kumimoji="0" 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Reason: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	 If we execute our trade too early(Late), we can not capture the market 	change later, thus increasing the uncertainty(Risk) of return.</a:t>
                </a:r>
                <a:b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b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In our strategy, we use relative tracking error: 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(V: Volume traded, G: goal)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0.97≤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>
                                  <a:lumMod val="75000"/>
                                  <a:lumOff val="25000"/>
                                </a:prst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𝐺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≤1.03</m:t>
                      </m:r>
                    </m:oMath>
                  </m:oMathPara>
                </a14:m>
                <a:b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endPara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C6D82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F59B50-1A54-4C08-AE36-9FFD9ADFB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058840"/>
                <a:ext cx="11620500" cy="4561762"/>
              </a:xfrm>
              <a:prstGeom prst="rect">
                <a:avLst/>
              </a:prstGeom>
              <a:blipFill>
                <a:blip r:embed="rId2"/>
                <a:stretch>
                  <a:fillRect l="-1202" t="-831" b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BF6AEED-9421-4396-B9AA-9B46634FB769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29D1FC0-29A9-4CB4-8970-D335EFB00A8E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214C306-1683-49D8-88D2-932A9FEE5ED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654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Historical Volume versus Realistic Volume</a:t>
            </a:r>
          </a:p>
        </p:txBody>
      </p:sp>
      <p:pic>
        <p:nvPicPr>
          <p:cNvPr id="5" name="Google Shape;105;p15">
            <a:extLst>
              <a:ext uri="{FF2B5EF4-FFF2-40B4-BE49-F238E27FC236}">
                <a16:creationId xmlns:a16="http://schemas.microsoft.com/office/drawing/2014/main" id="{2889F577-2DE1-4DD9-8622-DF6BD376488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2100" y="990600"/>
            <a:ext cx="8400825" cy="5375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949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6797748" y="853837"/>
            <a:ext cx="4951339" cy="3016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Aim to build a machine learning model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predict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direction of price movement, and then use the results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construct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trading strategy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improve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execution of large trade order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6780179" y="4234111"/>
            <a:ext cx="523348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Machine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962615"/>
            <a:ext cx="481105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develop a deeper understanding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market microstructure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074" name="Picture 2" descr="Image result for machine learning">
            <a:extLst>
              <a:ext uri="{FF2B5EF4-FFF2-40B4-BE49-F238E27FC236}">
                <a16:creationId xmlns:a16="http://schemas.microsoft.com/office/drawing/2014/main" id="{10290820-2F25-4811-B242-7DFF8B5A2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-109" r="35805" b="107"/>
          <a:stretch/>
        </p:blipFill>
        <p:spPr bwMode="auto">
          <a:xfrm>
            <a:off x="0" y="-68094"/>
            <a:ext cx="6096000" cy="69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315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Our Model and Strategy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831D85-D1BD-451C-B3FD-E914386E668F}"/>
              </a:ext>
            </a:extLst>
          </p:cNvPr>
          <p:cNvSpPr/>
          <p:nvPr/>
        </p:nvSpPr>
        <p:spPr>
          <a:xfrm>
            <a:off x="304800" y="990600"/>
            <a:ext cx="116205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Slippage(Market Impact Model):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Consider the more we trade, the more market impact we will have.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19493372-72D0-4A7D-A18B-752E4D147C21}"/>
              </a:ext>
            </a:extLst>
          </p:cNvPr>
          <p:cNvGraphicFramePr/>
          <p:nvPr>
            <p:extLst/>
          </p:nvPr>
        </p:nvGraphicFramePr>
        <p:xfrm>
          <a:off x="2367280" y="2001520"/>
          <a:ext cx="9174480" cy="4343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B851A5F-9F6B-4B27-A103-FB5B720296C0}"/>
              </a:ext>
            </a:extLst>
          </p:cNvPr>
          <p:cNvSpPr/>
          <p:nvPr/>
        </p:nvSpPr>
        <p:spPr>
          <a:xfrm>
            <a:off x="9784080" y="2001520"/>
            <a:ext cx="2214880" cy="4429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507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Market Impact Model(1/3)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137EC2-CCA5-4545-9B1A-6529745605E8}"/>
              </a:ext>
            </a:extLst>
          </p:cNvPr>
          <p:cNvSpPr/>
          <p:nvPr/>
        </p:nvSpPr>
        <p:spPr>
          <a:xfrm>
            <a:off x="304800" y="990600"/>
            <a:ext cx="116205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Assume we can trade at mean( Open, Close, High, Low) if there is no market impact considered.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Assume market impact is a linear function of volume: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					Slippage = F(volume)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1F879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For example , At time t, the market 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1F879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volumet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1F879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is VOL and we trade 0.2*VOL at time t.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1F879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1F879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 highest price we trade will be price+ 0.2*A*(High - price).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(A is sensitive constant.)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4D697-12FE-44F4-947B-4E2AA183C60E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7959007-7130-44B5-BF5F-A3608A58E571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18F415A-F026-4E16-90E7-2FFC8D15BF0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73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3" name="内容占位符 5">
            <a:extLst>
              <a:ext uri="{FF2B5EF4-FFF2-40B4-BE49-F238E27FC236}">
                <a16:creationId xmlns:a16="http://schemas.microsoft.com/office/drawing/2014/main" id="{CED7CD43-186B-4E16-90DA-901CD07830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219717"/>
              </p:ext>
            </p:extLst>
          </p:nvPr>
        </p:nvGraphicFramePr>
        <p:xfrm>
          <a:off x="838200" y="1249680"/>
          <a:ext cx="10515600" cy="4917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887F44-66FB-48A3-8B33-76E19979D7E2}"/>
              </a:ext>
            </a:extLst>
          </p:cNvPr>
          <p:cNvSpPr txBox="1">
            <a:spLocks/>
          </p:cNvSpPr>
          <p:nvPr/>
        </p:nvSpPr>
        <p:spPr>
          <a:xfrm>
            <a:off x="305054" y="355544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Market Impact Model(</a:t>
            </a:r>
            <a:r>
              <a:rPr lang="en-US" sz="4000" dirty="0">
                <a:solidFill>
                  <a:srgbClr val="0C6D82"/>
                </a:solidFill>
                <a:latin typeface="Corbel" panose="020B0503020204020204"/>
              </a:rPr>
              <a:t>2/3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1634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Market Impact Model(</a:t>
            </a:r>
            <a:r>
              <a:rPr lang="en-US" sz="4000" dirty="0">
                <a:solidFill>
                  <a:srgbClr val="0C6D82"/>
                </a:solidFill>
                <a:latin typeface="Corbel" panose="020B0503020204020204"/>
              </a:rPr>
              <a:t>3/3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79A86-DFEC-46F2-B874-6FA201E8EDB9}"/>
              </a:ext>
            </a:extLst>
          </p:cNvPr>
          <p:cNvSpPr/>
          <p:nvPr/>
        </p:nvSpPr>
        <p:spPr>
          <a:xfrm>
            <a:off x="304800" y="990600"/>
            <a:ext cx="116205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 optimize our trade volume at each minute by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			MAX (Expected return)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			S.T      market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impact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≤ Expected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华文楷体" panose="02010600040101010101" pitchFamily="2" charset="-122"/>
                <a:cs typeface="+mn-cs"/>
              </a:rPr>
              <a:t>Profit</a:t>
            </a:r>
            <a:r>
              <a:rPr kumimoji="0" lang="en-US" altLang="zh-CN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华文楷体" panose="02010600040101010101" pitchFamily="2" charset="-122"/>
                <a:cs typeface="+mn-cs"/>
              </a:rPr>
              <a:t>t</a:t>
            </a:r>
            <a:b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华文楷体" panose="02010600040101010101" pitchFamily="2" charset="-122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               		highest trading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price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&lt; Expected price</a:t>
            </a:r>
            <a:r>
              <a:rPr kumimoji="0" lang="en-US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t+1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885E09-454B-4A09-B165-67CC63F38177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784D69C-5813-4A5C-9E03-40DE8C3A0D78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0CE6FE3-8DA0-45F3-B6FD-1A93BCB69250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234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CAC92B-44A9-4D7E-BD21-2A602DFAEEAE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0E22B5C-F15B-44DC-81BB-F5B6F0C5A92B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61A1BBE-DB96-4FCB-A15E-B5828E3B235D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Strategy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55C4C4-095A-45A2-B902-2F28D86D42B4}"/>
                  </a:ext>
                </a:extLst>
              </p:cNvPr>
              <p:cNvSpPr/>
              <p:nvPr/>
            </p:nvSpPr>
            <p:spPr>
              <a:xfrm>
                <a:off x="304800" y="990600"/>
                <a:ext cx="11620500" cy="4801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Split the data into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training set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(Before Dec 17) and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test set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(After Dec 17)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r>
                  <a:rPr lang="en-US" sz="2800" b="1" dirty="0">
                    <a:solidFill>
                      <a:srgbClr val="F2F2F2">
                        <a:lumMod val="25000"/>
                      </a:srgbClr>
                    </a:solidFill>
                  </a:rPr>
                  <a:t>Alpha Per Share</a:t>
                </a:r>
                <a:r>
                  <a:rPr lang="en-US" sz="2800" dirty="0">
                    <a:solidFill>
                      <a:srgbClr val="F2F2F2">
                        <a:lumMod val="25000"/>
                      </a:srgbClr>
                    </a:solidFill>
                  </a:rPr>
                  <a:t>: Saving per share</a:t>
                </a:r>
                <a:br>
                  <a:rPr lang="en-US" sz="2800" dirty="0">
                    <a:solidFill>
                      <a:srgbClr val="F2F2F2">
                        <a:lumMod val="25000"/>
                      </a:srgbClr>
                    </a:solidFill>
                  </a:rPr>
                </a:br>
                <a:r>
                  <a:rPr lang="en-US" sz="2800" dirty="0">
                    <a:solidFill>
                      <a:srgbClr val="0C6D82"/>
                    </a:solidFill>
                  </a:rPr>
                  <a:t>Definition: </a:t>
                </a:r>
                <a:r>
                  <a:rPr lang="en-US" sz="2800" dirty="0" err="1">
                    <a:solidFill>
                      <a:srgbClr val="0C6D82"/>
                    </a:solidFill>
                  </a:rPr>
                  <a:t>vwap_price</a:t>
                </a:r>
                <a:r>
                  <a:rPr lang="en-US" sz="2800" baseline="-25000" dirty="0" err="1">
                    <a:solidFill>
                      <a:srgbClr val="0C6D82"/>
                    </a:solidFill>
                  </a:rPr>
                  <a:t>t</a:t>
                </a:r>
                <a:r>
                  <a:rPr lang="en-US" sz="2800" baseline="-25000" dirty="0">
                    <a:solidFill>
                      <a:srgbClr val="0C6D82"/>
                    </a:solidFill>
                  </a:rPr>
                  <a:t> </a:t>
                </a:r>
                <a:r>
                  <a:rPr lang="en-US" sz="2800" dirty="0">
                    <a:solidFill>
                      <a:srgbClr val="0C6D82"/>
                    </a:solidFill>
                  </a:rPr>
                  <a:t>- </a:t>
                </a:r>
                <a:r>
                  <a:rPr lang="en-US" sz="2800" dirty="0" err="1">
                    <a:solidFill>
                      <a:srgbClr val="0C6D82"/>
                    </a:solidFill>
                  </a:rPr>
                  <a:t>Average_trade_price</a:t>
                </a:r>
                <a:r>
                  <a:rPr lang="en-US" sz="2800" baseline="-25000" dirty="0" err="1">
                    <a:solidFill>
                      <a:srgbClr val="0C6D82"/>
                    </a:solidFill>
                  </a:rPr>
                  <a:t>t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800" dirty="0">
                  <a:solidFill>
                    <a:srgbClr val="F2F2F2">
                      <a:lumMod val="25000"/>
                    </a:srgbClr>
                  </a:solidFill>
                  <a:latin typeface="Corbel" panose="020B0503020204020204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Timing Alpha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: Excess profit by proper timing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Definition: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volume</a:t>
                </a:r>
                <a:r>
                  <a:rPr kumimoji="0" lang="en-US" sz="2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*(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vwap_price</a:t>
                </a:r>
                <a:r>
                  <a:rPr kumimoji="0" lang="en-US" sz="2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-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Average_trade_price</a:t>
                </a:r>
                <a:r>
                  <a:rPr kumimoji="0" lang="en-US" sz="2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)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Market Impact Loss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: Loss caused by slippage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Definition: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C6D8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C6D82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𝑣𝑜𝑙𝑢𝑚𝑒</m:t>
                        </m:r>
                      </m:e>
                    </m:nary>
                    <m:r>
                      <a:rPr kumimoji="0" lang="en-US" sz="2800" b="0" i="1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0C6D8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r>
                  <a:rPr kumimoji="0" lang="en-US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* </a:t>
                </a: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Slippage</a:t>
                </a:r>
                <a:r>
                  <a:rPr kumimoji="0" lang="en-US" sz="2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C6D82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t</a:t>
                </a:r>
                <a:br>
                  <a: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2F2F2">
                        <a:lumMod val="25000"/>
                      </a:srgbClr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</a:br>
                <a:endParaRPr kumimoji="0" 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55C4C4-095A-45A2-B902-2F28D86D4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990600"/>
                <a:ext cx="11620500" cy="4801314"/>
              </a:xfrm>
              <a:prstGeom prst="rect">
                <a:avLst/>
              </a:prstGeom>
              <a:blipFill>
                <a:blip r:embed="rId2"/>
                <a:stretch>
                  <a:fillRect l="-1202" t="-1319" b="-1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861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Strategy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467A8D-0F92-46A9-90A4-8D511F899088}"/>
              </a:ext>
            </a:extLst>
          </p:cNvPr>
          <p:cNvSpPr/>
          <p:nvPr/>
        </p:nvSpPr>
        <p:spPr>
          <a:xfrm>
            <a:off x="304800" y="990600"/>
            <a:ext cx="116205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Assume we want to buy 200,000 shares of AAPL in a certain day.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Result: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 can buy at 0.11(7 bps) lower price per share compared with traditional VWAP strategy.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4F483B-4E58-4D08-9AEA-57DB9AC81FDC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44906F9-CE3F-46E6-B76F-B32BA3E97858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4247FB-3BD0-42CC-9F09-F803200A3C5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715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Strategy Performance in 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esting </a:t>
            </a:r>
            <a:r>
              <a:rPr lang="en-US" sz="4000" dirty="0">
                <a:solidFill>
                  <a:srgbClr val="0C6D82"/>
                </a:solidFill>
                <a:latin typeface="Corbel" panose="020B0503020204020204"/>
              </a:rPr>
              <a:t>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et</a:t>
            </a:r>
          </a:p>
        </p:txBody>
      </p:sp>
      <p:pic>
        <p:nvPicPr>
          <p:cNvPr id="3" name="Google Shape;167;p24">
            <a:extLst>
              <a:ext uri="{FF2B5EF4-FFF2-40B4-BE49-F238E27FC236}">
                <a16:creationId xmlns:a16="http://schemas.microsoft.com/office/drawing/2014/main" id="{D3A3A6ED-EEEE-4E10-8357-87686AF47F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2080" y="990600"/>
            <a:ext cx="9079174" cy="5532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1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Strategy Comparation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B68C7893-363E-4A87-9676-4F60E0D889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672" y="990600"/>
            <a:ext cx="10307681" cy="5492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391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Price Change vs Optimal Execution</a:t>
            </a:r>
          </a:p>
        </p:txBody>
      </p:sp>
      <p:pic>
        <p:nvPicPr>
          <p:cNvPr id="3" name="Google Shape;146;p21">
            <a:extLst>
              <a:ext uri="{FF2B5EF4-FFF2-40B4-BE49-F238E27FC236}">
                <a16:creationId xmlns:a16="http://schemas.microsoft.com/office/drawing/2014/main" id="{04B52DCA-9D7D-4C8E-8E1A-D0108F8A588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5360" y="1100362"/>
            <a:ext cx="10403839" cy="5244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586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Aggressive Strategy Increases </a:t>
            </a:r>
            <a:r>
              <a:rPr lang="en-US" sz="4000" dirty="0">
                <a:solidFill>
                  <a:srgbClr val="0C6D82"/>
                </a:solidFill>
                <a:latin typeface="Corbel" panose="020B0503020204020204"/>
              </a:rPr>
              <a:t>M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arket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rgbClr val="0C6D82"/>
                </a:solidFill>
                <a:latin typeface="Corbel" panose="020B0503020204020204"/>
              </a:rPr>
              <a:t>I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mpact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3" name="Google Shape;153;p22">
            <a:extLst>
              <a:ext uri="{FF2B5EF4-FFF2-40B4-BE49-F238E27FC236}">
                <a16:creationId xmlns:a16="http://schemas.microsoft.com/office/drawing/2014/main" id="{F05F6BEC-E54C-4BB0-986E-1EFDF6A7BD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391" y="1038224"/>
            <a:ext cx="9560243" cy="5307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43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C0E460C2-5A46-4075-A046-ECF34B37ABC8}"/>
              </a:ext>
            </a:extLst>
          </p:cNvPr>
          <p:cNvSpPr/>
          <p:nvPr/>
        </p:nvSpPr>
        <p:spPr>
          <a:xfrm>
            <a:off x="331000" y="1705733"/>
            <a:ext cx="959602" cy="2225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W1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1C36462-5C65-43CA-A31E-FA2012B6DD55}"/>
              </a:ext>
            </a:extLst>
          </p:cNvPr>
          <p:cNvSpPr/>
          <p:nvPr/>
        </p:nvSpPr>
        <p:spPr>
          <a:xfrm>
            <a:off x="1306211" y="1705733"/>
            <a:ext cx="959602" cy="2388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W2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53889C2B-7982-4FFA-957C-450D52C4B9E9}"/>
              </a:ext>
            </a:extLst>
          </p:cNvPr>
          <p:cNvSpPr/>
          <p:nvPr/>
        </p:nvSpPr>
        <p:spPr>
          <a:xfrm>
            <a:off x="2281422" y="1705733"/>
            <a:ext cx="959602" cy="2388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W3</a:t>
            </a: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1476E601-5186-4FC6-A22E-74915B352BA1}"/>
              </a:ext>
            </a:extLst>
          </p:cNvPr>
          <p:cNvSpPr/>
          <p:nvPr/>
        </p:nvSpPr>
        <p:spPr>
          <a:xfrm>
            <a:off x="3266158" y="1705733"/>
            <a:ext cx="959602" cy="2388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W4</a:t>
            </a: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6263770-B8F9-44E4-B5E5-C00C2688D998}"/>
              </a:ext>
            </a:extLst>
          </p:cNvPr>
          <p:cNvSpPr/>
          <p:nvPr/>
        </p:nvSpPr>
        <p:spPr>
          <a:xfrm>
            <a:off x="4250894" y="1705733"/>
            <a:ext cx="959602" cy="2388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W5</a:t>
            </a: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9E44FFF-2E3E-4EBA-A64F-78018324EFEA}"/>
              </a:ext>
            </a:extLst>
          </p:cNvPr>
          <p:cNvSpPr/>
          <p:nvPr/>
        </p:nvSpPr>
        <p:spPr>
          <a:xfrm>
            <a:off x="5235629" y="1705733"/>
            <a:ext cx="959602" cy="2388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W6</a:t>
            </a: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8DA21D32-808F-4855-9993-85CB883A8ADC}"/>
              </a:ext>
            </a:extLst>
          </p:cNvPr>
          <p:cNvSpPr/>
          <p:nvPr/>
        </p:nvSpPr>
        <p:spPr>
          <a:xfrm>
            <a:off x="6229890" y="1705733"/>
            <a:ext cx="959602" cy="2388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W7</a:t>
            </a:r>
            <a:endParaRPr kumimoji="0" lang="en-US" sz="1200" b="1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CC55065-FC61-455C-9B61-A6AE8649DC27}"/>
              </a:ext>
            </a:extLst>
          </p:cNvPr>
          <p:cNvSpPr/>
          <p:nvPr/>
        </p:nvSpPr>
        <p:spPr>
          <a:xfrm>
            <a:off x="7214628" y="1705733"/>
            <a:ext cx="959602" cy="2388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W8</a:t>
            </a:r>
          </a:p>
        </p:txBody>
      </p:sp>
      <p:sp>
        <p:nvSpPr>
          <p:cNvPr id="12" name="Arrow: Pentagon 41">
            <a:extLst>
              <a:ext uri="{FF2B5EF4-FFF2-40B4-BE49-F238E27FC236}">
                <a16:creationId xmlns:a16="http://schemas.microsoft.com/office/drawing/2014/main" id="{C0D23C07-7101-4622-B7B4-CB9E9D108490}"/>
              </a:ext>
            </a:extLst>
          </p:cNvPr>
          <p:cNvSpPr/>
          <p:nvPr/>
        </p:nvSpPr>
        <p:spPr>
          <a:xfrm>
            <a:off x="10145112" y="1705832"/>
            <a:ext cx="1800000" cy="211855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W11-W12</a:t>
            </a:r>
          </a:p>
        </p:txBody>
      </p:sp>
      <p:cxnSp>
        <p:nvCxnSpPr>
          <p:cNvPr id="13" name="直接连接符 11">
            <a:extLst>
              <a:ext uri="{FF2B5EF4-FFF2-40B4-BE49-F238E27FC236}">
                <a16:creationId xmlns:a16="http://schemas.microsoft.com/office/drawing/2014/main" id="{13FCED1B-7754-4A6E-80E9-7D84921A36C7}"/>
              </a:ext>
            </a:extLst>
          </p:cNvPr>
          <p:cNvCxnSpPr>
            <a:cxnSpLocks/>
          </p:cNvCxnSpPr>
          <p:nvPr/>
        </p:nvCxnSpPr>
        <p:spPr>
          <a:xfrm>
            <a:off x="358484" y="1189425"/>
            <a:ext cx="0" cy="2324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42">
            <a:extLst>
              <a:ext uri="{FF2B5EF4-FFF2-40B4-BE49-F238E27FC236}">
                <a16:creationId xmlns:a16="http://schemas.microsoft.com/office/drawing/2014/main" id="{FB57BD43-63D9-496B-9062-4E38D16A85A4}"/>
              </a:ext>
            </a:extLst>
          </p:cNvPr>
          <p:cNvCxnSpPr>
            <a:cxnSpLocks/>
          </p:cNvCxnSpPr>
          <p:nvPr/>
        </p:nvCxnSpPr>
        <p:spPr>
          <a:xfrm>
            <a:off x="10061396" y="1216518"/>
            <a:ext cx="0" cy="2324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43">
            <a:extLst>
              <a:ext uri="{FF2B5EF4-FFF2-40B4-BE49-F238E27FC236}">
                <a16:creationId xmlns:a16="http://schemas.microsoft.com/office/drawing/2014/main" id="{6E3C0439-388A-4445-9771-710B4F88E91C}"/>
              </a:ext>
            </a:extLst>
          </p:cNvPr>
          <p:cNvCxnSpPr>
            <a:cxnSpLocks/>
          </p:cNvCxnSpPr>
          <p:nvPr/>
        </p:nvCxnSpPr>
        <p:spPr>
          <a:xfrm>
            <a:off x="11869382" y="1172910"/>
            <a:ext cx="0" cy="2324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4">
            <a:extLst>
              <a:ext uri="{FF2B5EF4-FFF2-40B4-BE49-F238E27FC236}">
                <a16:creationId xmlns:a16="http://schemas.microsoft.com/office/drawing/2014/main" id="{32DAC435-E5C3-477E-895C-659330BD1C44}"/>
              </a:ext>
            </a:extLst>
          </p:cNvPr>
          <p:cNvCxnSpPr>
            <a:cxnSpLocks/>
          </p:cNvCxnSpPr>
          <p:nvPr/>
        </p:nvCxnSpPr>
        <p:spPr>
          <a:xfrm>
            <a:off x="358484" y="1306488"/>
            <a:ext cx="965164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7">
            <a:extLst>
              <a:ext uri="{FF2B5EF4-FFF2-40B4-BE49-F238E27FC236}">
                <a16:creationId xmlns:a16="http://schemas.microsoft.com/office/drawing/2014/main" id="{867582D4-A600-4965-91E1-E0152E217608}"/>
              </a:ext>
            </a:extLst>
          </p:cNvPr>
          <p:cNvSpPr/>
          <p:nvPr/>
        </p:nvSpPr>
        <p:spPr>
          <a:xfrm>
            <a:off x="3750187" y="1172910"/>
            <a:ext cx="3650852" cy="21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BFBFBF">
                    <a:lumMod val="50000"/>
                  </a:srgbClr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Training Set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BFBFBF">
                  <a:lumMod val="50000"/>
                </a:srgb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18" name="直接箭头连接符 48">
            <a:extLst>
              <a:ext uri="{FF2B5EF4-FFF2-40B4-BE49-F238E27FC236}">
                <a16:creationId xmlns:a16="http://schemas.microsoft.com/office/drawing/2014/main" id="{61BA731C-594B-40E7-8BC9-B9A7EB73C2E4}"/>
              </a:ext>
            </a:extLst>
          </p:cNvPr>
          <p:cNvCxnSpPr>
            <a:cxnSpLocks/>
          </p:cNvCxnSpPr>
          <p:nvPr/>
        </p:nvCxnSpPr>
        <p:spPr>
          <a:xfrm>
            <a:off x="10086653" y="1301735"/>
            <a:ext cx="176434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57">
            <a:extLst>
              <a:ext uri="{FF2B5EF4-FFF2-40B4-BE49-F238E27FC236}">
                <a16:creationId xmlns:a16="http://schemas.microsoft.com/office/drawing/2014/main" id="{432FA83E-4F63-4090-BA2A-0D5FAB930F44}"/>
              </a:ext>
            </a:extLst>
          </p:cNvPr>
          <p:cNvSpPr/>
          <p:nvPr/>
        </p:nvSpPr>
        <p:spPr>
          <a:xfrm>
            <a:off x="10363213" y="1162451"/>
            <a:ext cx="1341617" cy="25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BFBFBF">
                    <a:lumMod val="50000"/>
                  </a:srgbClr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Testing Set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354D461A-71AB-40BE-986C-E5579F2BFF97}"/>
              </a:ext>
            </a:extLst>
          </p:cNvPr>
          <p:cNvSpPr/>
          <p:nvPr/>
        </p:nvSpPr>
        <p:spPr>
          <a:xfrm>
            <a:off x="334963" y="3488765"/>
            <a:ext cx="11520232" cy="364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Target: 10 US large-cap stocks (source: Minute data for S&amp;P 500 composite stocks)</a:t>
            </a:r>
          </a:p>
        </p:txBody>
      </p:sp>
      <p:sp>
        <p:nvSpPr>
          <p:cNvPr id="21" name="矢印: 右 25">
            <a:extLst>
              <a:ext uri="{FF2B5EF4-FFF2-40B4-BE49-F238E27FC236}">
                <a16:creationId xmlns:a16="http://schemas.microsoft.com/office/drawing/2014/main" id="{A81E6B88-958D-42C7-B5CD-F5CC70D86554}"/>
              </a:ext>
            </a:extLst>
          </p:cNvPr>
          <p:cNvSpPr/>
          <p:nvPr/>
        </p:nvSpPr>
        <p:spPr>
          <a:xfrm>
            <a:off x="9783192" y="2184210"/>
            <a:ext cx="674703" cy="80270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GｺﾞｼｯｸM"/>
              <a:ea typeface="+mj-ea"/>
              <a:cs typeface="+mn-cs"/>
            </a:endParaRPr>
          </a:p>
        </p:txBody>
      </p:sp>
      <p:sp>
        <p:nvSpPr>
          <p:cNvPr id="22" name="Arrow: Pentagon 7">
            <a:extLst>
              <a:ext uri="{FF2B5EF4-FFF2-40B4-BE49-F238E27FC236}">
                <a16:creationId xmlns:a16="http://schemas.microsoft.com/office/drawing/2014/main" id="{261B4C1F-C8BF-4F21-90AC-5E373BF3F87A}"/>
              </a:ext>
            </a:extLst>
          </p:cNvPr>
          <p:cNvSpPr/>
          <p:nvPr/>
        </p:nvSpPr>
        <p:spPr>
          <a:xfrm>
            <a:off x="331000" y="1473692"/>
            <a:ext cx="3894760" cy="20566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October</a:t>
            </a:r>
          </a:p>
        </p:txBody>
      </p:sp>
      <p:sp>
        <p:nvSpPr>
          <p:cNvPr id="23" name="Arrow: Pentagon 7">
            <a:extLst>
              <a:ext uri="{FF2B5EF4-FFF2-40B4-BE49-F238E27FC236}">
                <a16:creationId xmlns:a16="http://schemas.microsoft.com/office/drawing/2014/main" id="{3F7C9052-F71E-4E1E-938F-EFF349FD04E4}"/>
              </a:ext>
            </a:extLst>
          </p:cNvPr>
          <p:cNvSpPr/>
          <p:nvPr/>
        </p:nvSpPr>
        <p:spPr>
          <a:xfrm>
            <a:off x="4250894" y="1473692"/>
            <a:ext cx="3923336" cy="20566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November</a:t>
            </a:r>
          </a:p>
        </p:txBody>
      </p:sp>
      <p:sp>
        <p:nvSpPr>
          <p:cNvPr id="24" name="Arrow: Pentagon 7">
            <a:extLst>
              <a:ext uri="{FF2B5EF4-FFF2-40B4-BE49-F238E27FC236}">
                <a16:creationId xmlns:a16="http://schemas.microsoft.com/office/drawing/2014/main" id="{5A2D1C49-0584-42C0-AF4D-CC10F4F57A5E}"/>
              </a:ext>
            </a:extLst>
          </p:cNvPr>
          <p:cNvSpPr/>
          <p:nvPr/>
        </p:nvSpPr>
        <p:spPr>
          <a:xfrm>
            <a:off x="8203479" y="1480717"/>
            <a:ext cx="3709255" cy="184328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December</a:t>
            </a:r>
          </a:p>
        </p:txBody>
      </p:sp>
      <p:sp>
        <p:nvSpPr>
          <p:cNvPr id="25" name="Rectangle 75">
            <a:extLst>
              <a:ext uri="{FF2B5EF4-FFF2-40B4-BE49-F238E27FC236}">
                <a16:creationId xmlns:a16="http://schemas.microsoft.com/office/drawing/2014/main" id="{300F80A0-BC83-415B-BCE0-F5E73B62CC25}"/>
              </a:ext>
            </a:extLst>
          </p:cNvPr>
          <p:cNvSpPr/>
          <p:nvPr/>
        </p:nvSpPr>
        <p:spPr>
          <a:xfrm>
            <a:off x="334964" y="3855514"/>
            <a:ext cx="11520232" cy="363774"/>
          </a:xfrm>
          <a:prstGeom prst="homePlat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Selecting Criteria: High Volume, High Liquidity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52B6D0-3052-4E80-9BEB-CFFDABF4EECB}"/>
              </a:ext>
            </a:extLst>
          </p:cNvPr>
          <p:cNvSpPr/>
          <p:nvPr/>
        </p:nvSpPr>
        <p:spPr>
          <a:xfrm>
            <a:off x="10520039" y="1928200"/>
            <a:ext cx="1392695" cy="1414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BFBFBF">
                    <a:lumMod val="50000"/>
                  </a:srgbClr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Output: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BFBFBF">
                    <a:lumMod val="50000"/>
                  </a:srgbClr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Trading Signal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195AB740-4492-40B2-A3E4-F7A24D001E0B}"/>
              </a:ext>
            </a:extLst>
          </p:cNvPr>
          <p:cNvSpPr/>
          <p:nvPr/>
        </p:nvSpPr>
        <p:spPr>
          <a:xfrm>
            <a:off x="9190084" y="1696824"/>
            <a:ext cx="959602" cy="2388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W10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B02359F1-5D5F-4196-85CB-EDD261B7FAFC}"/>
              </a:ext>
            </a:extLst>
          </p:cNvPr>
          <p:cNvSpPr/>
          <p:nvPr/>
        </p:nvSpPr>
        <p:spPr>
          <a:xfrm>
            <a:off x="8203479" y="1694967"/>
            <a:ext cx="959602" cy="238839"/>
          </a:xfrm>
          <a:prstGeom prst="homePlate">
            <a:avLst>
              <a:gd name="adj" fmla="val 2187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34DC3F-F77C-4FB3-B352-83BB1A56F033}"/>
              </a:ext>
            </a:extLst>
          </p:cNvPr>
          <p:cNvSpPr/>
          <p:nvPr/>
        </p:nvSpPr>
        <p:spPr>
          <a:xfrm>
            <a:off x="332906" y="1966923"/>
            <a:ext cx="9351770" cy="13762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BFBFBF">
                    <a:lumMod val="50000"/>
                  </a:srgbClr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Input 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BFBFBF">
                    <a:lumMod val="50000"/>
                  </a:srgbClr>
                </a:solidFill>
                <a:effectLst/>
                <a:uLnTx/>
                <a:uFillTx/>
                <a:latin typeface="HGｺﾞｼｯｸM"/>
                <a:cs typeface="+mn-cs"/>
              </a:rPr>
              <a:t>(Minute Data)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BFBFBF">
                    <a:lumMod val="50000"/>
                  </a:srgbClr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BFBFBF">
                    <a:lumMod val="50000"/>
                  </a:srgbClr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Open High Low Close Volume</a:t>
            </a:r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CF665600-E686-4594-AD85-095142C13E9A}"/>
              </a:ext>
            </a:extLst>
          </p:cNvPr>
          <p:cNvSpPr/>
          <p:nvPr/>
        </p:nvSpPr>
        <p:spPr>
          <a:xfrm>
            <a:off x="336870" y="4246143"/>
            <a:ext cx="11518092" cy="364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Processing</a:t>
            </a:r>
          </a:p>
        </p:txBody>
      </p:sp>
      <p:sp>
        <p:nvSpPr>
          <p:cNvPr id="31" name="Rectangle 75">
            <a:extLst>
              <a:ext uri="{FF2B5EF4-FFF2-40B4-BE49-F238E27FC236}">
                <a16:creationId xmlns:a16="http://schemas.microsoft.com/office/drawing/2014/main" id="{C4F74317-BA23-49B6-94B3-3150E16A8632}"/>
              </a:ext>
            </a:extLst>
          </p:cNvPr>
          <p:cNvSpPr/>
          <p:nvPr/>
        </p:nvSpPr>
        <p:spPr>
          <a:xfrm>
            <a:off x="334963" y="4572346"/>
            <a:ext cx="11520232" cy="677429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Calculate the average of open, high, low and close prices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HGｺﾞｼｯｸM"/>
                <a:ea typeface="+mj-ea"/>
                <a:cs typeface="+mn-cs"/>
              </a:rPr>
              <a:t>Using average price to determine price movement direction 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29DDB62-4B32-4F04-B9A6-D4E7D2443C71}"/>
              </a:ext>
            </a:extLst>
          </p:cNvPr>
          <p:cNvSpPr txBox="1">
            <a:spLocks/>
          </p:cNvSpPr>
          <p:nvPr/>
        </p:nvSpPr>
        <p:spPr>
          <a:xfrm>
            <a:off x="315507" y="360916"/>
            <a:ext cx="11493974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华文楷体" panose="02010600040101010101" pitchFamily="2" charset="-122"/>
                <a:cs typeface="+mn-cs"/>
              </a:rPr>
              <a:t>Data Summary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D33A67-2FBD-4B23-AE60-05CA705F31CD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08A3947-1D6E-412E-88A0-7EA9C75BBAAC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1908844-64FC-45C5-B1AD-B623E196BF56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952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Cumulative Timing Alpha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3" name="Google Shape;160;p23">
            <a:extLst>
              <a:ext uri="{FF2B5EF4-FFF2-40B4-BE49-F238E27FC236}">
                <a16:creationId xmlns:a16="http://schemas.microsoft.com/office/drawing/2014/main" id="{34A93BA5-16F1-43FA-9830-870B3FD337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1760" y="990600"/>
            <a:ext cx="9652000" cy="542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48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Results in Other </a:t>
            </a:r>
            <a:r>
              <a:rPr lang="en-US" sz="4000" dirty="0">
                <a:solidFill>
                  <a:srgbClr val="0C6D82"/>
                </a:solidFill>
                <a:latin typeface="Corbel" panose="020B0503020204020204"/>
              </a:rPr>
              <a:t>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1FA934-7B81-46B0-81EC-E41BCAE56313}"/>
              </a:ext>
            </a:extLst>
          </p:cNvPr>
          <p:cNvSpPr/>
          <p:nvPr/>
        </p:nvSpPr>
        <p:spPr>
          <a:xfrm>
            <a:off x="334963" y="6489700"/>
            <a:ext cx="11374684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9CF7BC6-350A-4844-8CCF-0A94EDFF70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4111515"/>
              </p:ext>
            </p:extLst>
          </p:nvPr>
        </p:nvGraphicFramePr>
        <p:xfrm>
          <a:off x="304800" y="1206498"/>
          <a:ext cx="11582400" cy="524192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1018841553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222374133"/>
                    </a:ext>
                  </a:extLst>
                </a:gridCol>
              </a:tblGrid>
              <a:tr h="26209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090378"/>
                  </a:ext>
                </a:extLst>
              </a:tr>
              <a:tr h="26209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96589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1438343-E337-41DE-A85A-879B6E4AB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99" y="1206498"/>
            <a:ext cx="5762402" cy="2539366"/>
          </a:xfrm>
          <a:prstGeom prst="rect">
            <a:avLst/>
          </a:prstGeom>
        </p:spPr>
      </p:pic>
      <p:pic>
        <p:nvPicPr>
          <p:cNvPr id="6" name="图片 8">
            <a:extLst>
              <a:ext uri="{FF2B5EF4-FFF2-40B4-BE49-F238E27FC236}">
                <a16:creationId xmlns:a16="http://schemas.microsoft.com/office/drawing/2014/main" id="{3F676E14-EB0D-426A-B0E9-5A94DC1EE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6498"/>
            <a:ext cx="5750476" cy="2539366"/>
          </a:xfrm>
          <a:prstGeom prst="rect">
            <a:avLst/>
          </a:prstGeom>
        </p:spPr>
      </p:pic>
      <p:pic>
        <p:nvPicPr>
          <p:cNvPr id="7" name="图片 12">
            <a:extLst>
              <a:ext uri="{FF2B5EF4-FFF2-40B4-BE49-F238E27FC236}">
                <a16:creationId xmlns:a16="http://schemas.microsoft.com/office/drawing/2014/main" id="{A08B779B-5234-457A-93D1-9B49513CB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99" y="3745865"/>
            <a:ext cx="5762400" cy="2702562"/>
          </a:xfrm>
          <a:prstGeom prst="rect">
            <a:avLst/>
          </a:prstGeom>
        </p:spPr>
      </p:pic>
      <p:pic>
        <p:nvPicPr>
          <p:cNvPr id="8" name="图片 14">
            <a:extLst>
              <a:ext uri="{FF2B5EF4-FFF2-40B4-BE49-F238E27FC236}">
                <a16:creationId xmlns:a16="http://schemas.microsoft.com/office/drawing/2014/main" id="{C262927D-4448-4E07-8577-2E22E52FC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745864"/>
            <a:ext cx="5750477" cy="27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24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1AC2451-EE97-459A-A075-82B459592C99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Where the Timing </a:t>
            </a:r>
            <a:r>
              <a:rPr lang="en-US" sz="4000" dirty="0">
                <a:solidFill>
                  <a:srgbClr val="0C6D82"/>
                </a:solidFill>
                <a:latin typeface="Corbel" panose="020B0503020204020204"/>
              </a:rPr>
              <a:t>A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lpha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Comes from?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429AC-6F35-43D0-8891-1FB2EFC41314}"/>
              </a:ext>
            </a:extLst>
          </p:cNvPr>
          <p:cNvSpPr/>
          <p:nvPr/>
        </p:nvSpPr>
        <p:spPr>
          <a:xfrm>
            <a:off x="1300480" y="50258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A702C5-FFD9-46BA-BE80-E6A4F763D404}"/>
              </a:ext>
            </a:extLst>
          </p:cNvPr>
          <p:cNvSpPr/>
          <p:nvPr/>
        </p:nvSpPr>
        <p:spPr>
          <a:xfrm>
            <a:off x="304800" y="990600"/>
            <a:ext cx="116205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 find the alpha per share is proportional to the volatility of stock price.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Compare our excess return with average price change per minute: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9AE37E6-1DCA-452E-B62E-33F856A41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95896"/>
              </p:ext>
            </p:extLst>
          </p:nvPr>
        </p:nvGraphicFramePr>
        <p:xfrm>
          <a:off x="304800" y="2052319"/>
          <a:ext cx="11582401" cy="39899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2456">
                  <a:extLst>
                    <a:ext uri="{9D8B030D-6E8A-4147-A177-3AD203B41FA5}">
                      <a16:colId xmlns:a16="http://schemas.microsoft.com/office/drawing/2014/main" val="2116713013"/>
                    </a:ext>
                  </a:extLst>
                </a:gridCol>
                <a:gridCol w="1700023">
                  <a:extLst>
                    <a:ext uri="{9D8B030D-6E8A-4147-A177-3AD203B41FA5}">
                      <a16:colId xmlns:a16="http://schemas.microsoft.com/office/drawing/2014/main" val="1703263888"/>
                    </a:ext>
                  </a:extLst>
                </a:gridCol>
                <a:gridCol w="2430873">
                  <a:extLst>
                    <a:ext uri="{9D8B030D-6E8A-4147-A177-3AD203B41FA5}">
                      <a16:colId xmlns:a16="http://schemas.microsoft.com/office/drawing/2014/main" val="3312450639"/>
                    </a:ext>
                  </a:extLst>
                </a:gridCol>
                <a:gridCol w="2065449">
                  <a:extLst>
                    <a:ext uri="{9D8B030D-6E8A-4147-A177-3AD203B41FA5}">
                      <a16:colId xmlns:a16="http://schemas.microsoft.com/office/drawing/2014/main" val="2709082441"/>
                    </a:ext>
                  </a:extLst>
                </a:gridCol>
                <a:gridCol w="1731800">
                  <a:extLst>
                    <a:ext uri="{9D8B030D-6E8A-4147-A177-3AD203B41FA5}">
                      <a16:colId xmlns:a16="http://schemas.microsoft.com/office/drawing/2014/main" val="263079011"/>
                    </a:ext>
                  </a:extLst>
                </a:gridCol>
                <a:gridCol w="1731800">
                  <a:extLst>
                    <a:ext uri="{9D8B030D-6E8A-4147-A177-3AD203B41FA5}">
                      <a16:colId xmlns:a16="http://schemas.microsoft.com/office/drawing/2014/main" val="2357877279"/>
                    </a:ext>
                  </a:extLst>
                </a:gridCol>
              </a:tblGrid>
              <a:tr h="762001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AAPL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C6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AMZN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C6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AMD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C6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FB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C6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GOOG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0C6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086777"/>
                  </a:ext>
                </a:extLst>
              </a:tr>
              <a:tr h="1098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Average Saving Per Share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0.11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1.25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0.024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0.104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0.67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1072718"/>
                  </a:ext>
                </a:extLst>
              </a:tr>
              <a:tr h="10649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Average Price Change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+mj-lt"/>
                        </a:rPr>
                        <a:t>0.096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+mj-lt"/>
                        </a:rPr>
                        <a:t>1.57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0.022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0.114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+mj-lt"/>
                        </a:rPr>
                        <a:t>0.761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26485858"/>
                  </a:ext>
                </a:extLst>
              </a:tr>
              <a:tr h="10649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Savings 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7bps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+mj-lt"/>
                        </a:rPr>
                        <a:t>9bps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+mj-lt"/>
                        </a:rPr>
                        <a:t>12bps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7bps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7bps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0503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728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0032D3-7A1C-40D9-A0FF-CE3BAADA6A8F}"/>
              </a:ext>
            </a:extLst>
          </p:cNvPr>
          <p:cNvSpPr txBox="1">
            <a:spLocks/>
          </p:cNvSpPr>
          <p:nvPr/>
        </p:nvSpPr>
        <p:spPr>
          <a:xfrm>
            <a:off x="336000" y="337921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Conclusion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645E5B-942C-4C25-807B-1902A3CCEB8F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38CC773-FC63-4F0B-9DA6-3917AAA7A4A7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BACD50D-EA49-4159-8FE8-5909DD36F434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1CF86B92-23B2-4C18-A560-1343B31C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4E2DD-4F38-4D2A-97E5-5D7467AA1D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DFFDF-5479-45A3-AA71-17153CEFA8A5}"/>
              </a:ext>
            </a:extLst>
          </p:cNvPr>
          <p:cNvSpPr/>
          <p:nvPr/>
        </p:nvSpPr>
        <p:spPr>
          <a:xfrm>
            <a:off x="1117084" y="158692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47333C07-7AD8-4D02-9E7B-36854EF22163}"/>
              </a:ext>
            </a:extLst>
          </p:cNvPr>
          <p:cNvSpPr/>
          <p:nvPr/>
        </p:nvSpPr>
        <p:spPr>
          <a:xfrm>
            <a:off x="597416" y="1436589"/>
            <a:ext cx="1039336" cy="10393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F9DB0B-5DFC-4193-8A91-1F3CEF08EAC8}"/>
              </a:ext>
            </a:extLst>
          </p:cNvPr>
          <p:cNvSpPr/>
          <p:nvPr/>
        </p:nvSpPr>
        <p:spPr>
          <a:xfrm>
            <a:off x="1117084" y="272304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84A7D0C1-3151-4CDA-9C12-A7E3C316F72A}"/>
              </a:ext>
            </a:extLst>
          </p:cNvPr>
          <p:cNvSpPr/>
          <p:nvPr/>
        </p:nvSpPr>
        <p:spPr>
          <a:xfrm>
            <a:off x="597416" y="2572709"/>
            <a:ext cx="1039336" cy="103933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1A6301-BCE5-4C36-83EB-A41ECF85C8DF}"/>
              </a:ext>
            </a:extLst>
          </p:cNvPr>
          <p:cNvSpPr/>
          <p:nvPr/>
        </p:nvSpPr>
        <p:spPr>
          <a:xfrm>
            <a:off x="1117084" y="385916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B99C5703-50FE-45FD-A971-43878EBF3E79}"/>
              </a:ext>
            </a:extLst>
          </p:cNvPr>
          <p:cNvSpPr/>
          <p:nvPr/>
        </p:nvSpPr>
        <p:spPr>
          <a:xfrm>
            <a:off x="597416" y="3708829"/>
            <a:ext cx="1039336" cy="1039336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098A80-E27F-47B7-8FCD-F494E46CF73F}"/>
              </a:ext>
            </a:extLst>
          </p:cNvPr>
          <p:cNvSpPr/>
          <p:nvPr/>
        </p:nvSpPr>
        <p:spPr>
          <a:xfrm>
            <a:off x="1117084" y="4995285"/>
            <a:ext cx="104775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DC8AF99E-D6A1-4EB4-8623-E4B65DBCAF19}"/>
              </a:ext>
            </a:extLst>
          </p:cNvPr>
          <p:cNvSpPr/>
          <p:nvPr/>
        </p:nvSpPr>
        <p:spPr>
          <a:xfrm>
            <a:off x="597416" y="4844949"/>
            <a:ext cx="1039336" cy="103933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96AF4-F252-4E95-9827-939D5BABEED5}"/>
              </a:ext>
            </a:extLst>
          </p:cNvPr>
          <p:cNvSpPr/>
          <p:nvPr/>
        </p:nvSpPr>
        <p:spPr>
          <a:xfrm>
            <a:off x="1977356" y="1814364"/>
            <a:ext cx="8993172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1F879D"/>
                </a:solidFill>
              </a:rPr>
              <a:t>The prediction accuracy of the machine learning models is satisfactory (around 70%)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F879D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357D47-2ACC-4B54-BD57-A95CF023DBF2}"/>
              </a:ext>
            </a:extLst>
          </p:cNvPr>
          <p:cNvSpPr/>
          <p:nvPr/>
        </p:nvSpPr>
        <p:spPr>
          <a:xfrm>
            <a:off x="1977356" y="4089997"/>
            <a:ext cx="8924422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0C6D82"/>
                </a:solidFill>
              </a:rPr>
              <a:t>Potential improvement ①: Increase volume prediction accuracy by using dynamic 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DF240F-E220-4F49-9DDD-1729C07676FA}"/>
              </a:ext>
            </a:extLst>
          </p:cNvPr>
          <p:cNvSpPr/>
          <p:nvPr/>
        </p:nvSpPr>
        <p:spPr>
          <a:xfrm>
            <a:off x="1977355" y="2944442"/>
            <a:ext cx="8924423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17375E"/>
                </a:solidFill>
              </a:rPr>
              <a:t>Trading strategy based on the results has robust performance but sensitive to transaction cost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45D67-0263-4842-B469-9FD9D2581F9D}"/>
              </a:ext>
            </a:extLst>
          </p:cNvPr>
          <p:cNvSpPr/>
          <p:nvPr/>
        </p:nvSpPr>
        <p:spPr>
          <a:xfrm>
            <a:off x="1977355" y="5226117"/>
            <a:ext cx="7823593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17375E"/>
                </a:solidFill>
              </a:rPr>
              <a:t>Potential improvement ②: Utilizing order book data to optimize slippage model</a:t>
            </a:r>
          </a:p>
        </p:txBody>
      </p:sp>
    </p:spTree>
    <p:extLst>
      <p:ext uri="{BB962C8B-B14F-4D97-AF65-F5344CB8AC3E}">
        <p14:creationId xmlns:p14="http://schemas.microsoft.com/office/powerpoint/2010/main" val="3925138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5316A44-6B9F-4CE6-AFED-BE145C54B369}"/>
              </a:ext>
            </a:extLst>
          </p:cNvPr>
          <p:cNvSpPr txBox="1">
            <a:spLocks/>
          </p:cNvSpPr>
          <p:nvPr/>
        </p:nvSpPr>
        <p:spPr>
          <a:xfrm>
            <a:off x="336000" y="337921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References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CEA24C-23AD-49E7-9356-01EAB857B04F}"/>
              </a:ext>
            </a:extLst>
          </p:cNvPr>
          <p:cNvSpPr/>
          <p:nvPr/>
        </p:nvSpPr>
        <p:spPr>
          <a:xfrm>
            <a:off x="332793" y="990600"/>
            <a:ext cx="1162050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Ballings, M., Van den Poel, D., </a:t>
            </a:r>
            <a:r>
              <a:rPr lang="en-US" sz="1600" dirty="0" err="1">
                <a:solidFill>
                  <a:srgbClr val="F2F2F2">
                    <a:lumMod val="25000"/>
                  </a:srgbClr>
                </a:solidFill>
              </a:rPr>
              <a:t>Hespeels</a:t>
            </a: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, N., &amp; </a:t>
            </a:r>
            <a:r>
              <a:rPr lang="en-US" sz="1600" dirty="0" err="1">
                <a:solidFill>
                  <a:srgbClr val="F2F2F2">
                    <a:lumMod val="25000"/>
                  </a:srgbClr>
                </a:solidFill>
              </a:rPr>
              <a:t>Gryp</a:t>
            </a: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, R. (2015). Evaluating multiple classifiers for stock price direction prediction. Expert 	Systems with Applications, 42(20), 7046-7056.</a:t>
            </a:r>
          </a:p>
          <a:p>
            <a:pPr lvl="0">
              <a:defRPr/>
            </a:pPr>
            <a:endParaRPr lang="en-US" sz="500" dirty="0">
              <a:solidFill>
                <a:srgbClr val="F2F2F2">
                  <a:lumMod val="25000"/>
                </a:srgbClr>
              </a:solidFill>
            </a:endParaRPr>
          </a:p>
          <a:p>
            <a:pPr lvl="0">
              <a:defRPr/>
            </a:pP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Chang, P. C., Fan, C. Y., &amp; Lin, J. L. (2011). Trend discovery in financial time series data using a case based fuzzy decision tree. Expert 	Systems with Applications, 38(5), 6070-6080.</a:t>
            </a:r>
          </a:p>
          <a:p>
            <a:pPr lvl="0">
              <a:defRPr/>
            </a:pPr>
            <a:endParaRPr lang="en-US" sz="500" dirty="0">
              <a:solidFill>
                <a:srgbClr val="F2F2F2">
                  <a:lumMod val="25000"/>
                </a:srgbClr>
              </a:solidFill>
              <a:latin typeface="Corbel" panose="020B0503020204020204"/>
            </a:endParaRPr>
          </a:p>
          <a:p>
            <a:pPr lvl="0">
              <a:defRPr/>
            </a:pP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Chiu, D. Y., &amp; Chen, P. J. (2009). Dynamically exploring internal mechanism of stock market by fuzzy-based support vector machines with 	high dimension input space and genetic algorithm. Expert Systems with Applications, 36(2), 1240-1248.</a:t>
            </a:r>
          </a:p>
          <a:p>
            <a:pPr lvl="0">
              <a:defRPr/>
            </a:pPr>
            <a:endParaRPr lang="en-US" sz="500" dirty="0">
              <a:solidFill>
                <a:srgbClr val="F2F2F2">
                  <a:lumMod val="25000"/>
                </a:srgbClr>
              </a:solidFill>
            </a:endParaRPr>
          </a:p>
          <a:p>
            <a:pPr lvl="0">
              <a:defRPr/>
            </a:pP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Choudhry, R., &amp; Garg, K. (2008). A hybrid machine learning system for stock market forecasting. World Academy of Science, Engineering 	and Technology, 39(3), 315-318.</a:t>
            </a:r>
          </a:p>
          <a:p>
            <a:pPr lvl="0">
              <a:defRPr/>
            </a:pPr>
            <a:endParaRPr lang="en-US" sz="500" dirty="0">
              <a:solidFill>
                <a:srgbClr val="F2F2F2">
                  <a:lumMod val="25000"/>
                </a:srgbClr>
              </a:solidFill>
            </a:endParaRPr>
          </a:p>
          <a:p>
            <a:pPr lvl="0">
              <a:defRPr/>
            </a:pP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Hu, Y., Feng, B., Zhang, X., Ngai, E. W. T., &amp; Liu, M. (2015). Stock trading rule discovery with an evolutionary trend following model. 	Expert Systems with Applications, 42(1), 212-222.</a:t>
            </a:r>
          </a:p>
          <a:p>
            <a:pPr lvl="0">
              <a:defRPr/>
            </a:pPr>
            <a:endParaRPr lang="en-US" sz="500" dirty="0">
              <a:solidFill>
                <a:srgbClr val="F2F2F2">
                  <a:lumMod val="25000"/>
                </a:srgbClr>
              </a:solidFill>
            </a:endParaRPr>
          </a:p>
          <a:p>
            <a:pPr lvl="0">
              <a:defRPr/>
            </a:pP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Kearns, M., &amp; </a:t>
            </a:r>
            <a:r>
              <a:rPr lang="en-US" sz="1600" dirty="0" err="1">
                <a:solidFill>
                  <a:srgbClr val="F2F2F2">
                    <a:lumMod val="25000"/>
                  </a:srgbClr>
                </a:solidFill>
              </a:rPr>
              <a:t>Nevmyvaka</a:t>
            </a: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, Y. (2013). Machine learning for market microstructure and high frequency trading. High Frequency Trading: 	New Realities for Traders, Markets, and Regulators.</a:t>
            </a:r>
          </a:p>
          <a:p>
            <a:pPr lvl="0">
              <a:defRPr/>
            </a:pPr>
            <a:endParaRPr lang="en-US" sz="500" dirty="0">
              <a:solidFill>
                <a:srgbClr val="F2F2F2">
                  <a:lumMod val="25000"/>
                </a:srgbClr>
              </a:solidFill>
            </a:endParaRPr>
          </a:p>
          <a:p>
            <a:pPr lvl="0">
              <a:defRPr/>
            </a:pP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Patel, J., Shah, S., Thakkar, P., &amp; Kotecha, K. (2015). Predicting stock and stock price index movement using trend deterministic data 	preparation and machine learning techniques. Expert Systems with Applications, 42(1), 259-268.</a:t>
            </a:r>
          </a:p>
          <a:p>
            <a:pPr lvl="0">
              <a:defRPr/>
            </a:pPr>
            <a:endParaRPr lang="en-US" sz="500" dirty="0">
              <a:solidFill>
                <a:srgbClr val="F2F2F2">
                  <a:lumMod val="25000"/>
                </a:srgbClr>
              </a:solidFill>
            </a:endParaRPr>
          </a:p>
          <a:p>
            <a:pPr lvl="0">
              <a:defRPr/>
            </a:pP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Patel, J., Shah, S., Thakkar, P., &amp; Kotecha, K. (2015). Predicting stock market index using fusion of machine learning techniques. Expert 	Systems with Applications, 42(4), 2162-2172.</a:t>
            </a:r>
          </a:p>
          <a:p>
            <a:pPr lvl="0">
              <a:defRPr/>
            </a:pPr>
            <a:endParaRPr lang="en-US" sz="500" dirty="0">
              <a:solidFill>
                <a:srgbClr val="F2F2F2">
                  <a:lumMod val="25000"/>
                </a:srgbClr>
              </a:solidFill>
            </a:endParaRPr>
          </a:p>
          <a:p>
            <a:pPr lvl="0">
              <a:defRPr/>
            </a:pPr>
            <a:r>
              <a:rPr lang="en-US" sz="1600" dirty="0">
                <a:solidFill>
                  <a:srgbClr val="F2F2F2">
                    <a:lumMod val="25000"/>
                  </a:srgbClr>
                </a:solidFill>
              </a:rPr>
              <a:t>Tsai, C. F., Lin, Y. C., Yen, D. C., &amp; Chen, Y. M. (2011). Predicting stock returns by classifier ensembles. Applied Soft Computing, 11(2), 2452-	2459.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71459E4-DA4A-6644-B185-C09DC9D4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4E2DD-4F38-4D2A-97E5-5D7467AA1D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006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99B94-BC19-46D7-BAAC-79282D50B758}"/>
              </a:ext>
            </a:extLst>
          </p:cNvPr>
          <p:cNvCxnSpPr/>
          <p:nvPr/>
        </p:nvCxnSpPr>
        <p:spPr>
          <a:xfrm>
            <a:off x="9791700" y="-393700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67DE17-0B48-428B-9E9F-459594CBBF75}"/>
              </a:ext>
            </a:extLst>
          </p:cNvPr>
          <p:cNvCxnSpPr/>
          <p:nvPr/>
        </p:nvCxnSpPr>
        <p:spPr>
          <a:xfrm>
            <a:off x="8102600" y="-748189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2714C1-5FD3-46AC-80CB-0D26D682DA1C}"/>
              </a:ext>
            </a:extLst>
          </p:cNvPr>
          <p:cNvCxnSpPr/>
          <p:nvPr/>
        </p:nvCxnSpPr>
        <p:spPr>
          <a:xfrm>
            <a:off x="1244600" y="5199181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96FE5-4469-4F1F-83DB-A256B711536B}"/>
              </a:ext>
            </a:extLst>
          </p:cNvPr>
          <p:cNvCxnSpPr/>
          <p:nvPr/>
        </p:nvCxnSpPr>
        <p:spPr>
          <a:xfrm>
            <a:off x="-444500" y="4844692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CA97A0FA-C469-4435-BDA8-C9074A823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34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39888A-556B-4563-BEDB-F890983A0EB3}"/>
              </a:ext>
            </a:extLst>
          </p:cNvPr>
          <p:cNvSpPr txBox="1"/>
          <p:nvPr/>
        </p:nvSpPr>
        <p:spPr>
          <a:xfrm>
            <a:off x="2790192" y="2813447"/>
            <a:ext cx="6611616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Q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&amp; 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CC37A7-DC0F-4A9C-873A-2501E9482436}"/>
              </a:ext>
            </a:extLst>
          </p:cNvPr>
          <p:cNvGrpSpPr/>
          <p:nvPr/>
        </p:nvGrpSpPr>
        <p:grpSpPr>
          <a:xfrm>
            <a:off x="5319855" y="4044553"/>
            <a:ext cx="1552291" cy="121183"/>
            <a:chOff x="4665436" y="4689691"/>
            <a:chExt cx="2415114" cy="12118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4983503-91B6-4ABD-80EE-19FF1F304E37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4B861BB-7705-437F-9B72-AEFE747ED611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823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99B94-BC19-46D7-BAAC-79282D50B758}"/>
              </a:ext>
            </a:extLst>
          </p:cNvPr>
          <p:cNvCxnSpPr/>
          <p:nvPr/>
        </p:nvCxnSpPr>
        <p:spPr>
          <a:xfrm>
            <a:off x="9791700" y="-393700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67DE17-0B48-428B-9E9F-459594CBBF75}"/>
              </a:ext>
            </a:extLst>
          </p:cNvPr>
          <p:cNvCxnSpPr/>
          <p:nvPr/>
        </p:nvCxnSpPr>
        <p:spPr>
          <a:xfrm>
            <a:off x="8102600" y="-748189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2714C1-5FD3-46AC-80CB-0D26D682DA1C}"/>
              </a:ext>
            </a:extLst>
          </p:cNvPr>
          <p:cNvCxnSpPr/>
          <p:nvPr/>
        </p:nvCxnSpPr>
        <p:spPr>
          <a:xfrm>
            <a:off x="1244600" y="5199181"/>
            <a:ext cx="1689100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96FE5-4469-4F1F-83DB-A256B711536B}"/>
              </a:ext>
            </a:extLst>
          </p:cNvPr>
          <p:cNvCxnSpPr/>
          <p:nvPr/>
        </p:nvCxnSpPr>
        <p:spPr>
          <a:xfrm>
            <a:off x="-444500" y="4844692"/>
            <a:ext cx="16891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CA97A0FA-C469-4435-BDA8-C9074A823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234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30692-30E9-4130-85E7-DBCAF25BFDE1}"/>
              </a:ext>
            </a:extLst>
          </p:cNvPr>
          <p:cNvSpPr txBox="1"/>
          <p:nvPr/>
        </p:nvSpPr>
        <p:spPr>
          <a:xfrm>
            <a:off x="2790192" y="2813447"/>
            <a:ext cx="6611616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THANK YOU!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BFA51B-2B67-4446-B733-EA3D81687F6F}"/>
              </a:ext>
            </a:extLst>
          </p:cNvPr>
          <p:cNvGrpSpPr/>
          <p:nvPr/>
        </p:nvGrpSpPr>
        <p:grpSpPr>
          <a:xfrm>
            <a:off x="5319855" y="4044553"/>
            <a:ext cx="1552291" cy="121183"/>
            <a:chOff x="4665436" y="4689691"/>
            <a:chExt cx="2415114" cy="12118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BFB8493-293B-4E40-9664-823527BAB568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CDB1EE4-DCFF-49B6-941F-921CAA3332DE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65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9AD6-45DF-4BBD-80FB-93771EB8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Prediction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7FABA-D03D-4FBE-9402-8680A74C1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4FE55D-83B6-4247-B38A-294F98FDB209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914F3DA-D219-452F-A481-F4D6B793BC1E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325FCF8-0D61-4D24-A3B9-26D9963EF8E1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159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6815A-E964-4F43-8C38-970B97D4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C07D76A-F3C3-49C6-8FB4-83AA04F38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07778"/>
                  </p:ext>
                </p:extLst>
              </p:nvPr>
            </p:nvGraphicFramePr>
            <p:xfrm>
              <a:off x="304800" y="990600"/>
              <a:ext cx="11620500" cy="53681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0851">
                      <a:extLst>
                        <a:ext uri="{9D8B030D-6E8A-4147-A177-3AD203B41FA5}">
                          <a16:colId xmlns:a16="http://schemas.microsoft.com/office/drawing/2014/main" val="1750539513"/>
                        </a:ext>
                      </a:extLst>
                    </a:gridCol>
                    <a:gridCol w="6225702">
                      <a:extLst>
                        <a:ext uri="{9D8B030D-6E8A-4147-A177-3AD203B41FA5}">
                          <a16:colId xmlns:a16="http://schemas.microsoft.com/office/drawing/2014/main" val="2792345108"/>
                        </a:ext>
                      </a:extLst>
                    </a:gridCol>
                    <a:gridCol w="3043947">
                      <a:extLst>
                        <a:ext uri="{9D8B030D-6E8A-4147-A177-3AD203B41FA5}">
                          <a16:colId xmlns:a16="http://schemas.microsoft.com/office/drawing/2014/main" val="3822743712"/>
                        </a:ext>
                      </a:extLst>
                    </a:gridCol>
                  </a:tblGrid>
                  <a:tr h="353790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Indicators</a:t>
                          </a:r>
                        </a:p>
                      </a:txBody>
                      <a:tcPr marL="44989" marR="44989" marT="44989" marB="44989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Formula</a:t>
                          </a:r>
                        </a:p>
                      </a:txBody>
                      <a:tcPr marL="44989" marR="44989" marT="44989" marB="44989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Corresponding Categorical Criteria</a:t>
                          </a:r>
                        </a:p>
                      </a:txBody>
                      <a:tcPr marL="44989" marR="44989" marT="44989" marB="44989"/>
                    </a:tc>
                    <a:extLst>
                      <a:ext uri="{0D108BD9-81ED-4DB2-BD59-A6C34878D82A}">
                        <a16:rowId xmlns:a16="http://schemas.microsoft.com/office/drawing/2014/main" val="2237853758"/>
                      </a:ext>
                    </a:extLst>
                  </a:tr>
                  <a:tr h="457030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MA</a:t>
                          </a: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Moving Average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pt-BR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𝑀𝐴</m:t>
                                </m:r>
                                <m:sSub>
                                  <m:sSubPr>
                                    <m:ctrlPr>
                                      <a:rPr lang="pt-BR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pt-BR" sz="1200" dirty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pt-BR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pt-BR" sz="1200" i="1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num>
                                  <m:den>
                                    <m:r>
                                      <a:rPr lang="pt-BR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When MA &gt; Close, set it to 1, otherwise -1.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0913760"/>
                      </a:ext>
                    </a:extLst>
                  </a:tr>
                  <a:tr h="457030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VMA </a:t>
                          </a: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Volume-Moving Average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pt-BR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𝑀𝐴</m:t>
                                </m:r>
                                <m:sSub>
                                  <m:sSubPr>
                                    <m:ctrlPr>
                                      <a:rPr lang="pt-BR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pt-BR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pt-BR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pt-BR" sz="1200" dirty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pt-BR" sz="12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pt-BR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pt-BR" sz="1200" i="1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pt-BR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2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𝑉𝑜𝑙𝑢𝑚𝑒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num>
                                  <m:den>
                                    <m:r>
                                      <a:rPr lang="pt-BR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>
                              <a:effectLst/>
                            </a:rPr>
                            <a:t>When VMA &gt; 0, set it to 1, otherwise -1.</a:t>
                          </a: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1185130"/>
                      </a:ext>
                    </a:extLst>
                  </a:tr>
                  <a:tr h="353790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MACD 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𝑀𝐴</m:t>
                                    </m:r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𝑊𝑖𝑛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1200" dirty="0">
                                        <a:effectLst/>
                                      </a:rPr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𝑀𝐴</m:t>
                                    </m:r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𝑊𝑖𝑛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de-DE" sz="1200" dirty="0">
                                        <a:effectLst/>
                                      </a:rPr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>
                              <a:effectLst/>
                            </a:rPr>
                            <a:t>When MACD &gt; 0, set it to 1, otherwise -1.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9431591"/>
                      </a:ext>
                    </a:extLst>
                  </a:tr>
                  <a:tr h="460113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 err="1">
                              <a:effectLst/>
                            </a:rPr>
                            <a:t>Williams’%R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200" dirty="0">
                                    <a:effectLst/>
                                    <a:latin typeface="Cambria Math" panose="02040503050406030204" pitchFamily="18" charset="0"/>
                                  </a:rPr>
                                  <m:t>×100%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717423"/>
                      </a:ext>
                    </a:extLst>
                  </a:tr>
                  <a:tr h="694196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RSI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𝑅𝑆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dirty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=0</m:t>
                                        </m:r>
                                      </m:sub>
                                      <m:sup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den>
                                </m:f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𝑅𝑆𝐼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dirty="0">
                                    <a:effectLst/>
                                    <a:latin typeface="Cambria Math" panose="02040503050406030204" pitchFamily="18" charset="0"/>
                                  </a:rPr>
                                  <m:t>=100−</m:t>
                                </m:r>
                                <m:f>
                                  <m:fPr>
                                    <m:ctrlPr>
                                      <a:rPr lang="en-US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num>
                                  <m:den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𝑅𝑠</m:t>
                                    </m:r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d>
                                          <m:dPr>
                                            <m:ctrlPr>
                                              <a:rPr lang="en-US" sz="1200" i="1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0146750"/>
                      </a:ext>
                    </a:extLst>
                  </a:tr>
                  <a:tr h="451494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PSY</a:t>
                          </a: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Psychological Line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u="none" strike="noStrike" dirty="0">
                              <a:effectLst/>
                            </a:rPr>
                            <a:t>Ratio of the number of Rising Periods over the Total number of Periods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973927"/>
                      </a:ext>
                    </a:extLst>
                  </a:tr>
                  <a:tr h="369902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ADO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2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200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200" dirty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200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200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i="1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200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200" dirty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dirty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6074250"/>
                      </a:ext>
                    </a:extLst>
                  </a:tr>
                  <a:tr h="74011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b="1" u="none" strike="noStrike" dirty="0">
                            <a:effectLst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KDJ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sz="1200" smtClean="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smtClean="0">
                                  <a:effectLst/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smtClean="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kumimoji="0" lang="en-US" sz="120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sz="120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200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CN" sz="1200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kumimoji="0" lang="en-US" sz="120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120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200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𝐿𝐿</m:t>
                                      </m:r>
                                    </m:e>
                                    <m:sub>
                                      <m:r>
                                        <a:rPr kumimoji="0" lang="en-US" sz="120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0" lang="en-US" sz="120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20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0" lang="en-US" sz="120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sz="120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200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𝐻𝐻</m:t>
                                      </m:r>
                                    </m:e>
                                    <m:sub>
                                      <m:r>
                                        <a:rPr kumimoji="0" lang="en-US" sz="1200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0" lang="en-US" sz="120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20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0" lang="en-US" sz="120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kumimoji="0" lang="en-US" sz="120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200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kumimoji="0" lang="en-US" sz="1200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kumimoji="0" lang="en-US" sz="1200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0" lang="en-US" sz="120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sz="120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0" lang="en-US" sz="120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12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2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2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2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120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2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1200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200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+1−</m:t>
                                      </m:r>
                                      <m:r>
                                        <a:rPr lang="en-US" sz="1200" dirty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nary>
                            </m:oMath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𝑤h𝑒𝑟𝑒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2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𝐿𝐿</m:t>
                                    </m:r>
                                  </m:e>
                                  <m:sub>
                                    <m:r>
                                      <a:rPr lang="en-US" sz="12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𝑡h𝑒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𝑙𝑜𝑤𝑒𝑠𝑡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𝑙𝑜𝑤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𝑝𝑟𝑖𝑐𝑒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𝑝𝑒𝑟𝑖𝑜𝑑𝑠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2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𝐻𝐻</m:t>
                                    </m:r>
                                  </m:e>
                                  <m:sub>
                                    <m:r>
                                      <a:rPr lang="en-US" sz="12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𝑡h𝑒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h𝑖𝑔h𝑒𝑠𝑡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h𝑖𝑔h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𝑝𝑟𝑖𝑐𝑒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𝑝𝑒𝑟𝑖𝑜𝑑𝑠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Criteria 1: when </a:t>
                          </a:r>
                          <a:r>
                            <a:rPr lang="en-US" sz="1200" dirty="0" err="1">
                              <a:effectLst/>
                            </a:rPr>
                            <a:t>Kt</a:t>
                          </a:r>
                          <a:r>
                            <a:rPr lang="en-US" sz="1200" dirty="0">
                              <a:effectLst/>
                            </a:rPr>
                            <a:t> &gt; Dt set it to 1, otherwise -1. </a:t>
                          </a:r>
                        </a:p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Criteria 2: when </a:t>
                          </a:r>
                          <a:r>
                            <a:rPr lang="en-US" sz="1200" dirty="0" err="1">
                              <a:effectLst/>
                            </a:rPr>
                            <a:t>Kt</a:t>
                          </a:r>
                          <a:r>
                            <a:rPr lang="en-US" sz="1200" dirty="0">
                              <a:effectLst/>
                            </a:rPr>
                            <a:t> &gt; 80 set it to 1, </a:t>
                          </a:r>
                        </a:p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when </a:t>
                          </a:r>
                          <a:r>
                            <a:rPr lang="en-US" sz="1200" dirty="0" err="1">
                              <a:effectLst/>
                            </a:rPr>
                            <a:t>Kt</a:t>
                          </a:r>
                          <a:r>
                            <a:rPr lang="en-US" sz="1200" dirty="0">
                              <a:effectLst/>
                            </a:rPr>
                            <a:t> &lt; 20 set it to -1, otherwise 0.</a:t>
                          </a: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2309"/>
                      </a:ext>
                    </a:extLst>
                  </a:tr>
                  <a:tr h="996535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b="1" u="none" strike="noStrike" dirty="0">
                            <a:effectLst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CCI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𝐶𝐶𝐼</m:t>
                                </m:r>
                                <m:r>
                                  <a:rPr lang="en-US" sz="12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200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i="1" u="none" strike="noStrike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u="none" strike="noStrike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200" u="none" strike="noStrike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200" u="none" strike="noStrike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u="none" strike="noStrike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  <m:sSub>
                                      <m:sSubPr>
                                        <m:ctrlPr>
                                          <a:rPr lang="en-US" sz="1200" i="1" u="none" strike="noStrike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u="none" strike="noStrike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1200" u="none" strike="noStrike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200" u="none" strike="noStrike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0.015</m:t>
                                    </m:r>
                                    <m:sSub>
                                      <m:sSubPr>
                                        <m:ctrlPr>
                                          <a:rPr lang="en-US" sz="1200" i="1" u="none" strike="noStrike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u="none" strike="noStrike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sz="1200" u="none" strike="noStrike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2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200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𝑤h𝑒𝑟𝑒</m:t>
                                </m:r>
                                <m:sSub>
                                  <m:sSubPr>
                                    <m:ctrlPr>
                                      <a:rPr lang="en-US" sz="12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dirty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dirty="0">
                                    <a:effectLst/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dirty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i="1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ctrlPr>
                                          <a:rPr lang="en-US" sz="1200" i="1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200" dirty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200" dirty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num>
                                  <m:den>
                                    <m:r>
                                      <a:rPr lang="en-US" sz="12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2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ctrlPr>
                                          <a:rPr lang="en-US" sz="1200" i="1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sz="12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2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1200" dirty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200" i="1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 dirty="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dirty="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dirty="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200" dirty="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sz="1200" dirty="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200" dirty="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+1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200" dirty="0" smtClean="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200" i="1" dirty="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dirty="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𝑆𝑀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dirty="0" smtClean="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num>
                                  <m:den>
                                    <m:r>
                                      <a:rPr lang="en-US" sz="12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0459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C07D76A-F3C3-49C6-8FB4-83AA04F38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07778"/>
                  </p:ext>
                </p:extLst>
              </p:nvPr>
            </p:nvGraphicFramePr>
            <p:xfrm>
              <a:off x="304800" y="990600"/>
              <a:ext cx="11620500" cy="53681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0851">
                      <a:extLst>
                        <a:ext uri="{9D8B030D-6E8A-4147-A177-3AD203B41FA5}">
                          <a16:colId xmlns:a16="http://schemas.microsoft.com/office/drawing/2014/main" val="1750539513"/>
                        </a:ext>
                      </a:extLst>
                    </a:gridCol>
                    <a:gridCol w="6225702">
                      <a:extLst>
                        <a:ext uri="{9D8B030D-6E8A-4147-A177-3AD203B41FA5}">
                          <a16:colId xmlns:a16="http://schemas.microsoft.com/office/drawing/2014/main" val="2792345108"/>
                        </a:ext>
                      </a:extLst>
                    </a:gridCol>
                    <a:gridCol w="3043947">
                      <a:extLst>
                        <a:ext uri="{9D8B030D-6E8A-4147-A177-3AD203B41FA5}">
                          <a16:colId xmlns:a16="http://schemas.microsoft.com/office/drawing/2014/main" val="3822743712"/>
                        </a:ext>
                      </a:extLst>
                    </a:gridCol>
                  </a:tblGrid>
                  <a:tr h="353790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Indicators</a:t>
                          </a:r>
                        </a:p>
                      </a:txBody>
                      <a:tcPr marL="44989" marR="44989" marT="44989" marB="44989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Formula</a:t>
                          </a:r>
                        </a:p>
                      </a:txBody>
                      <a:tcPr marL="44989" marR="44989" marT="44989" marB="44989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Corresponding Categorical Criteria</a:t>
                          </a:r>
                        </a:p>
                      </a:txBody>
                      <a:tcPr marL="44989" marR="44989" marT="44989" marB="44989"/>
                    </a:tc>
                    <a:extLst>
                      <a:ext uri="{0D108BD9-81ED-4DB2-BD59-A6C34878D82A}">
                        <a16:rowId xmlns:a16="http://schemas.microsoft.com/office/drawing/2014/main" val="2237853758"/>
                      </a:ext>
                    </a:extLst>
                  </a:tr>
                  <a:tr h="461326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MA</a:t>
                          </a: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Moving Average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989" marR="44989" marT="44989" marB="44989">
                        <a:blipFill>
                          <a:blip r:embed="rId2"/>
                          <a:stretch>
                            <a:fillRect l="-37959" t="-80556" r="-49388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200" dirty="0">
                              <a:effectLst/>
                            </a:rPr>
                            <a:t>When MA &gt; Close, set it to 1, otherwise -1.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0913760"/>
                      </a:ext>
                    </a:extLst>
                  </a:tr>
                  <a:tr h="461326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VMA </a:t>
                          </a: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Volume-Moving Average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989" marR="44989" marT="44989" marB="44989">
                        <a:blipFill>
                          <a:blip r:embed="rId2"/>
                          <a:stretch>
                            <a:fillRect l="-37959" t="-175676" r="-49388" b="-8729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>
                              <a:effectLst/>
                            </a:rPr>
                            <a:t>When VMA &gt; 0, set it to 1, otherwise -1.</a:t>
                          </a: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1185130"/>
                      </a:ext>
                    </a:extLst>
                  </a:tr>
                  <a:tr h="353790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MACD 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989" marR="44989" marT="44989" marB="44989">
                        <a:blipFill>
                          <a:blip r:embed="rId2"/>
                          <a:stretch>
                            <a:fillRect l="-37959" t="-377778" r="-49388" b="-1096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1200" dirty="0">
                              <a:effectLst/>
                            </a:rPr>
                            <a:t>When MACD &gt; 0, set it to 1, otherwise -1.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9431591"/>
                      </a:ext>
                    </a:extLst>
                  </a:tr>
                  <a:tr h="464438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 err="1">
                              <a:effectLst/>
                            </a:rPr>
                            <a:t>Williams’%R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989" marR="44989" marT="44989" marB="44989">
                        <a:blipFill>
                          <a:blip r:embed="rId2"/>
                          <a:stretch>
                            <a:fillRect l="-37959" t="-348649" r="-49388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717423"/>
                      </a:ext>
                    </a:extLst>
                  </a:tr>
                  <a:tr h="700721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RSI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989" marR="44989" marT="44989" marB="44989">
                        <a:blipFill>
                          <a:blip r:embed="rId2"/>
                          <a:stretch>
                            <a:fillRect l="-37959" t="-301818" r="-49388" b="-37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0146750"/>
                      </a:ext>
                    </a:extLst>
                  </a:tr>
                  <a:tr h="455738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PSY</a:t>
                          </a: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Psychological Line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u="none" strike="noStrike" dirty="0">
                              <a:effectLst/>
                            </a:rPr>
                            <a:t>Ratio of the number of Rising Periods over the Total number of Periods</a:t>
                          </a:r>
                          <a:endParaRPr lang="en-US" sz="1200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973927"/>
                      </a:ext>
                    </a:extLst>
                  </a:tr>
                  <a:tr h="373379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ADO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989" marR="44989" marT="44989" marB="44989">
                        <a:blipFill>
                          <a:blip r:embed="rId2"/>
                          <a:stretch>
                            <a:fillRect l="-37959" t="-856667" r="-49388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6074250"/>
                      </a:ext>
                    </a:extLst>
                  </a:tr>
                  <a:tr h="747076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b="1" u="none" strike="noStrike" dirty="0">
                            <a:effectLst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KDJ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989" marR="44989" marT="44989" marB="44989">
                        <a:blipFill>
                          <a:blip r:embed="rId2"/>
                          <a:stretch>
                            <a:fillRect l="-37959" t="-494828" r="-49388" b="-1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Criteria 1: when </a:t>
                          </a:r>
                          <a:r>
                            <a:rPr lang="en-US" sz="1200" dirty="0" err="1">
                              <a:effectLst/>
                            </a:rPr>
                            <a:t>Kt</a:t>
                          </a:r>
                          <a:r>
                            <a:rPr lang="en-US" sz="1200" dirty="0">
                              <a:effectLst/>
                            </a:rPr>
                            <a:t> &gt; Dt set it to 1, otherwise -1. </a:t>
                          </a:r>
                        </a:p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Criteria 2: when </a:t>
                          </a:r>
                          <a:r>
                            <a:rPr lang="en-US" sz="1200" dirty="0" err="1">
                              <a:effectLst/>
                            </a:rPr>
                            <a:t>Kt</a:t>
                          </a:r>
                          <a:r>
                            <a:rPr lang="en-US" sz="1200" dirty="0">
                              <a:effectLst/>
                            </a:rPr>
                            <a:t> &gt; 80 set it to 1, </a:t>
                          </a:r>
                        </a:p>
                        <a:p>
                          <a:pPr algn="ctr" fontAlgn="t"/>
                          <a:r>
                            <a:rPr lang="en-US" sz="1200" dirty="0">
                              <a:effectLst/>
                            </a:rPr>
                            <a:t>when </a:t>
                          </a:r>
                          <a:r>
                            <a:rPr lang="en-US" sz="1200" dirty="0" err="1">
                              <a:effectLst/>
                            </a:rPr>
                            <a:t>Kt</a:t>
                          </a:r>
                          <a:r>
                            <a:rPr lang="en-US" sz="1200" dirty="0">
                              <a:effectLst/>
                            </a:rPr>
                            <a:t> &lt; 20 set it to -1, otherwise 0.</a:t>
                          </a:r>
                        </a:p>
                      </a:txBody>
                      <a:tcPr marL="44989" marR="44989" marT="44989" marB="44989"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1372309"/>
                      </a:ext>
                    </a:extLst>
                  </a:tr>
                  <a:tr h="996535"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b="1" u="none" strike="noStrike" dirty="0">
                            <a:effectLst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1" u="none" strike="noStrike" dirty="0">
                              <a:effectLst/>
                            </a:rPr>
                            <a:t>CCI</a:t>
                          </a:r>
                          <a:endParaRPr lang="en-US" sz="1200" b="1" dirty="0">
                            <a:effectLst/>
                          </a:endParaRP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4989" marR="44989" marT="44989" marB="44989">
                        <a:blipFill>
                          <a:blip r:embed="rId2"/>
                          <a:stretch>
                            <a:fillRect l="-37959" t="-436709" r="-49388" b="-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</a:endParaRP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NA</a:t>
                          </a:r>
                        </a:p>
                      </a:txBody>
                      <a:tcPr marL="44989" marR="44989" marT="44989" marB="44989">
                        <a:solidFill>
                          <a:srgbClr val="F2F2F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04595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C4E2BE2-DA8F-4301-8B4F-99CF1F036642}"/>
              </a:ext>
            </a:extLst>
          </p:cNvPr>
          <p:cNvSpPr txBox="1">
            <a:spLocks/>
          </p:cNvSpPr>
          <p:nvPr/>
        </p:nvSpPr>
        <p:spPr>
          <a:xfrm>
            <a:off x="314528" y="353412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Technical Indicators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90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7BA052-8535-497B-9FCE-BC01FEFF2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145368"/>
              </p:ext>
            </p:extLst>
          </p:nvPr>
        </p:nvGraphicFramePr>
        <p:xfrm>
          <a:off x="304800" y="990600"/>
          <a:ext cx="11620500" cy="5310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125">
                  <a:extLst>
                    <a:ext uri="{9D8B030D-6E8A-4147-A177-3AD203B41FA5}">
                      <a16:colId xmlns:a16="http://schemas.microsoft.com/office/drawing/2014/main" val="1750539513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792345108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3822743712"/>
                    </a:ext>
                  </a:extLst>
                </a:gridCol>
                <a:gridCol w="2905125">
                  <a:extLst>
                    <a:ext uri="{9D8B030D-6E8A-4147-A177-3AD203B41FA5}">
                      <a16:colId xmlns:a16="http://schemas.microsoft.com/office/drawing/2014/main" val="20172501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Indicator</a:t>
                      </a: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Parameters</a:t>
                      </a: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Parameters Used</a:t>
                      </a:r>
                      <a:endParaRPr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Notation</a:t>
                      </a:r>
                      <a:endParaRPr sz="16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2237853758"/>
                  </a:ext>
                </a:extLst>
              </a:tr>
              <a:tr h="5358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MA</a:t>
                      </a:r>
                      <a:endParaRPr sz="1600" b="1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N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3, 5, 10, 15, 20, 30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 MA_N, MA_CAT_N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913760"/>
                  </a:ext>
                </a:extLst>
              </a:tr>
              <a:tr h="5358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VMA</a:t>
                      </a:r>
                      <a:endParaRPr sz="1600" b="1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</a:t>
                      </a:r>
                      <a:endParaRPr sz="16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</a:rPr>
                        <a:t>3, 5, 10, 15, 20, 30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 VMA_N, VMA_CAT_N</a:t>
                      </a:r>
                      <a:endParaRPr sz="16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185130"/>
                  </a:ext>
                </a:extLst>
              </a:tr>
              <a:tr h="1071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MACD</a:t>
                      </a:r>
                      <a:endParaRPr sz="1600" b="1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(N1, N2)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(3, 5), (5, 10), (5, 15), (5, 30), </a:t>
                      </a:r>
                      <a:r>
                        <a:rPr lang="en" sz="1600">
                          <a:solidFill>
                            <a:schemeClr val="dk1"/>
                          </a:solidFill>
                        </a:rPr>
                        <a:t>(10, 15), (10, 20), (10, 30), (15,30)</a:t>
                      </a:r>
                      <a:endParaRPr sz="16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MACD_N1_N2, MACD_CAT_N1_N2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431591"/>
                  </a:ext>
                </a:extLst>
              </a:tr>
              <a:tr h="5358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RSI</a:t>
                      </a:r>
                      <a:endParaRPr sz="1600" b="1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N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10, 20, 30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RSI_N</a:t>
                      </a:r>
                      <a:endParaRPr sz="16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717423"/>
                  </a:ext>
                </a:extLst>
              </a:tr>
              <a:tr h="5358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/>
                        <a:t>PSY</a:t>
                      </a:r>
                      <a:endParaRPr sz="1600" b="1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N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10, 15, 30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PSY_N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146750"/>
                  </a:ext>
                </a:extLst>
              </a:tr>
              <a:tr h="1071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KDJ</a:t>
                      </a:r>
                      <a:endParaRPr sz="1600" b="1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(N, M)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(5, 3), (15, 3)</a:t>
                      </a:r>
                      <a:endParaRPr sz="160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K_N, D_N_M, K_D_CAT_N_M, K_D_CAT_B_N_80_20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973927"/>
                  </a:ext>
                </a:extLst>
              </a:tr>
              <a:tr h="5358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CCI</a:t>
                      </a:r>
                      <a:endParaRPr sz="1600" b="1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N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5</a:t>
                      </a:r>
                      <a:endParaRPr sz="160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/>
                        <a:t>CCI_N</a:t>
                      </a:r>
                      <a:endParaRPr sz="1600" dirty="0"/>
                    </a:p>
                  </a:txBody>
                  <a:tcPr marL="121900" marR="121900" marT="121900" marB="12190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074250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65F187-AAC1-48D2-B499-4B698307E7B4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Parameters in Indicators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963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69128-C878-4571-B6F0-19DB1913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8683"/>
            <a:ext cx="515430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C6D82"/>
                </a:solidFill>
              </a:rPr>
              <a:t>5-Fold Cross Validation: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Applied to training set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C6D82"/>
                </a:solidFill>
              </a:rPr>
              <a:t>Candidate Models: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SVM: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linear model 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Random Forest: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100 trees, depth limit 5</a:t>
            </a:r>
          </a:p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Logistic Regression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E70A318-C684-438D-B06E-EAFC65A1182A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Cross Validation</a:t>
            </a:r>
          </a:p>
        </p:txBody>
      </p:sp>
      <p:pic>
        <p:nvPicPr>
          <p:cNvPr id="5" name="Google Shape;86;p18">
            <a:extLst>
              <a:ext uri="{FF2B5EF4-FFF2-40B4-BE49-F238E27FC236}">
                <a16:creationId xmlns:a16="http://schemas.microsoft.com/office/drawing/2014/main" id="{50DA6043-10C6-4288-8651-5772E8808D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2817" y="1579454"/>
            <a:ext cx="6446836" cy="3949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4995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63621B6-49BC-4C62-AFF8-8F4A4ACC93FC}"/>
              </a:ext>
            </a:extLst>
          </p:cNvPr>
          <p:cNvSpPr txBox="1">
            <a:spLocks/>
          </p:cNvSpPr>
          <p:nvPr/>
        </p:nvSpPr>
        <p:spPr>
          <a:xfrm>
            <a:off x="304800" y="354806"/>
            <a:ext cx="11520000" cy="6357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C6D82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Model Selected: Logistic Regression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BF374F-C0D9-49E1-A148-107F023ABB73}"/>
              </a:ext>
            </a:extLst>
          </p:cNvPr>
          <p:cNvGrpSpPr/>
          <p:nvPr/>
        </p:nvGrpSpPr>
        <p:grpSpPr>
          <a:xfrm>
            <a:off x="5319855" y="6478321"/>
            <a:ext cx="1552291" cy="121183"/>
            <a:chOff x="4665436" y="4689691"/>
            <a:chExt cx="2415114" cy="12118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F18849E-1514-4996-AE5A-379E111BE150}"/>
                </a:ext>
              </a:extLst>
            </p:cNvPr>
            <p:cNvSpPr/>
            <p:nvPr/>
          </p:nvSpPr>
          <p:spPr>
            <a:xfrm>
              <a:off x="4665436" y="4689691"/>
              <a:ext cx="1075758" cy="121183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65306E0-7AB1-4EAE-83FD-A29AA102C2AA}"/>
                </a:ext>
              </a:extLst>
            </p:cNvPr>
            <p:cNvSpPr/>
            <p:nvPr/>
          </p:nvSpPr>
          <p:spPr>
            <a:xfrm>
              <a:off x="6004792" y="4689691"/>
              <a:ext cx="1075758" cy="12118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57F15-EAD2-478F-BBFA-F8FD3280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4E2DD-4F38-4D2A-97E5-5D7467AA1D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BA3E1858-23B3-4AE7-848A-3862053BA9B6}"/>
              </a:ext>
            </a:extLst>
          </p:cNvPr>
          <p:cNvSpPr/>
          <p:nvPr/>
        </p:nvSpPr>
        <p:spPr>
          <a:xfrm>
            <a:off x="431800" y="1190624"/>
            <a:ext cx="2633817" cy="738663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34C91-9CA1-452E-B05F-CAE26808FD51}"/>
              </a:ext>
            </a:extLst>
          </p:cNvPr>
          <p:cNvSpPr/>
          <p:nvPr/>
        </p:nvSpPr>
        <p:spPr>
          <a:xfrm>
            <a:off x="431800" y="2032000"/>
            <a:ext cx="2633817" cy="402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575872E3-C981-4D51-B47E-9E12B65ED5F1}"/>
              </a:ext>
            </a:extLst>
          </p:cNvPr>
          <p:cNvSpPr/>
          <p:nvPr/>
        </p:nvSpPr>
        <p:spPr>
          <a:xfrm>
            <a:off x="3329994" y="1190624"/>
            <a:ext cx="2633817" cy="738663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39BA0-865F-4C3F-89DC-8565D25B15E8}"/>
              </a:ext>
            </a:extLst>
          </p:cNvPr>
          <p:cNvSpPr/>
          <p:nvPr/>
        </p:nvSpPr>
        <p:spPr>
          <a:xfrm>
            <a:off x="3321340" y="2032000"/>
            <a:ext cx="2633817" cy="402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A3076E42-48F4-422F-9F60-B9E6BA901AEE}"/>
              </a:ext>
            </a:extLst>
          </p:cNvPr>
          <p:cNvSpPr/>
          <p:nvPr/>
        </p:nvSpPr>
        <p:spPr>
          <a:xfrm>
            <a:off x="6228189" y="1190624"/>
            <a:ext cx="2633817" cy="738663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0788E1-A270-4332-8FF7-832D755F178E}"/>
              </a:ext>
            </a:extLst>
          </p:cNvPr>
          <p:cNvSpPr/>
          <p:nvPr/>
        </p:nvSpPr>
        <p:spPr>
          <a:xfrm>
            <a:off x="6228189" y="2032000"/>
            <a:ext cx="2633817" cy="402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19CBD838-83ED-4D65-B0B1-88FCDFD192AF}"/>
              </a:ext>
            </a:extLst>
          </p:cNvPr>
          <p:cNvSpPr/>
          <p:nvPr/>
        </p:nvSpPr>
        <p:spPr>
          <a:xfrm>
            <a:off x="9126383" y="1190624"/>
            <a:ext cx="2633817" cy="738663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5D0FA6-D546-404F-A20D-1C6E61338C10}"/>
              </a:ext>
            </a:extLst>
          </p:cNvPr>
          <p:cNvSpPr/>
          <p:nvPr/>
        </p:nvSpPr>
        <p:spPr>
          <a:xfrm>
            <a:off x="9126383" y="2032000"/>
            <a:ext cx="2633817" cy="402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A16116-9662-4C22-B260-26DC077CDDFA}"/>
              </a:ext>
            </a:extLst>
          </p:cNvPr>
          <p:cNvSpPr/>
          <p:nvPr/>
        </p:nvSpPr>
        <p:spPr>
          <a:xfrm>
            <a:off x="792316" y="2496743"/>
            <a:ext cx="1912784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1F879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Consistency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A49E2E-FA9E-49BC-9F20-E96131D5AC29}"/>
              </a:ext>
            </a:extLst>
          </p:cNvPr>
          <p:cNvSpPr/>
          <p:nvPr/>
        </p:nvSpPr>
        <p:spPr>
          <a:xfrm>
            <a:off x="3690510" y="2496743"/>
            <a:ext cx="1912784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Significance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B761B3-9E6E-4FF5-9CB3-7A47F323B9B6}"/>
              </a:ext>
            </a:extLst>
          </p:cNvPr>
          <p:cNvSpPr/>
          <p:nvPr/>
        </p:nvSpPr>
        <p:spPr>
          <a:xfrm>
            <a:off x="6588705" y="2496743"/>
            <a:ext cx="1912784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1F879D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Stepwise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2CFF81-189F-4718-A513-9B1157517A5D}"/>
              </a:ext>
            </a:extLst>
          </p:cNvPr>
          <p:cNvSpPr/>
          <p:nvPr/>
        </p:nvSpPr>
        <p:spPr>
          <a:xfrm>
            <a:off x="9486899" y="2496743"/>
            <a:ext cx="1912784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063BF4-4142-484E-AEB9-14CC389F3825}"/>
              </a:ext>
            </a:extLst>
          </p:cNvPr>
          <p:cNvSpPr/>
          <p:nvPr/>
        </p:nvSpPr>
        <p:spPr>
          <a:xfrm>
            <a:off x="565440" y="3421545"/>
            <a:ext cx="2349500" cy="166199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Robust results from cross-validation, with higher and more consistent out-of-sample prediction accuracy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005994-344F-489F-9952-C0662AF9DE35}"/>
              </a:ext>
            </a:extLst>
          </p:cNvPr>
          <p:cNvSpPr/>
          <p:nvPr/>
        </p:nvSpPr>
        <p:spPr>
          <a:xfrm>
            <a:off x="3472152" y="3421545"/>
            <a:ext cx="2349500" cy="11079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Generating probability prediction, which can be used as a proxy for signal significance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FDD6D6-365B-4AC1-ABEB-59E74EE2FA62}"/>
              </a:ext>
            </a:extLst>
          </p:cNvPr>
          <p:cNvSpPr/>
          <p:nvPr/>
        </p:nvSpPr>
        <p:spPr>
          <a:xfrm>
            <a:off x="6370347" y="3421545"/>
            <a:ext cx="2349500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Stepwise process is applicable for feature selection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0E2BAC-869F-48E1-920B-11AF91A25B69}"/>
              </a:ext>
            </a:extLst>
          </p:cNvPr>
          <p:cNvSpPr/>
          <p:nvPr/>
        </p:nvSpPr>
        <p:spPr>
          <a:xfrm>
            <a:off x="9268541" y="3421545"/>
            <a:ext cx="2349500" cy="8309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Lower computational costs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9806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OduzPXcSkuhP_Q_1kEOO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0LIz8uRxKE2EBdOI6EB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ntent Layouts">
  <a:themeElements>
    <a:clrScheme name="Office Varian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BD001D"/>
      </a:accent2>
      <a:accent3>
        <a:srgbClr val="4472C4"/>
      </a:accent3>
      <a:accent4>
        <a:srgbClr val="FFCC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ccenture Japan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chemeClr val="bg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3AF425F2-D110-4AD7-9186-046FD1A1BA59}" vid="{0A93B61A-D5CB-4DDA-AA86-286514324FBA}"/>
    </a:ext>
  </a:extLst>
</a:theme>
</file>

<file path=ppt/theme/theme2.xml><?xml version="1.0" encoding="utf-8"?>
<a:theme xmlns:a="http://schemas.openxmlformats.org/drawingml/2006/main" name="Office Theme">
  <a:themeElements>
    <a:clrScheme name="Custom 97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1F879D"/>
      </a:accent1>
      <a:accent2>
        <a:srgbClr val="17375E"/>
      </a:accent2>
      <a:accent3>
        <a:srgbClr val="BFBFBF"/>
      </a:accent3>
      <a:accent4>
        <a:srgbClr val="1F879D"/>
      </a:accent4>
      <a:accent5>
        <a:srgbClr val="17375E"/>
      </a:accent5>
      <a:accent6>
        <a:srgbClr val="BFBFBF"/>
      </a:accent6>
      <a:hlink>
        <a:srgbClr val="0000FF"/>
      </a:hlink>
      <a:folHlink>
        <a:srgbClr val="80008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ustom 7">
      <a:dk1>
        <a:srgbClr val="0C6D82"/>
      </a:dk1>
      <a:lt1>
        <a:srgbClr val="FFFFFF"/>
      </a:lt1>
      <a:dk2>
        <a:srgbClr val="6F0066"/>
      </a:dk2>
      <a:lt2>
        <a:srgbClr val="1E597D"/>
      </a:lt2>
      <a:accent1>
        <a:srgbClr val="571B6D"/>
      </a:accent1>
      <a:accent2>
        <a:srgbClr val="2CA05B"/>
      </a:accent2>
      <a:accent3>
        <a:srgbClr val="C90B24"/>
      </a:accent3>
      <a:accent4>
        <a:srgbClr val="E8611D"/>
      </a:accent4>
      <a:accent5>
        <a:srgbClr val="F39D21"/>
      </a:accent5>
      <a:accent6>
        <a:srgbClr val="1B866F"/>
      </a:accent6>
      <a:hlink>
        <a:srgbClr val="0C6D82"/>
      </a:hlink>
      <a:folHlink>
        <a:srgbClr val="0C6D82"/>
      </a:folHlink>
    </a:clrScheme>
    <a:fontScheme name="Custom 10">
      <a:majorFont>
        <a:latin typeface="Franklin Gothic Dem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2390">
          <a:solidFill>
            <a:srgbClr val="454D5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oadmap_Timeline_05_MO - v3" id="{A9CD7B3E-F553-4D42-AA9A-34F849A8D81E}" vid="{892193B0-ABEF-4C5B-ACF0-242E70DE99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1228</Words>
  <Application>Microsoft Macintosh PowerPoint</Application>
  <PresentationFormat>Widescreen</PresentationFormat>
  <Paragraphs>347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5" baseType="lpstr">
      <vt:lpstr>HGｺﾞｼｯｸM</vt:lpstr>
      <vt:lpstr>Meiryo UI</vt:lpstr>
      <vt:lpstr>微软雅黑</vt:lpstr>
      <vt:lpstr>Open Sans</vt:lpstr>
      <vt:lpstr>Open Sans Light</vt:lpstr>
      <vt:lpstr>Segoe UI</vt:lpstr>
      <vt:lpstr>华文楷体</vt:lpstr>
      <vt:lpstr>Arial</vt:lpstr>
      <vt:lpstr>Arial Black</vt:lpstr>
      <vt:lpstr>Calibri</vt:lpstr>
      <vt:lpstr>Cambria Math</vt:lpstr>
      <vt:lpstr>Corbel</vt:lpstr>
      <vt:lpstr>Franklin Gothic Demi</vt:lpstr>
      <vt:lpstr>Symbol</vt:lpstr>
      <vt:lpstr>Wingdings</vt:lpstr>
      <vt:lpstr>Content Layouts</vt:lpstr>
      <vt:lpstr>Office Theme</vt:lpstr>
      <vt:lpstr>1_Office Theme</vt:lpstr>
      <vt:lpstr>think-cell Slide</vt:lpstr>
      <vt:lpstr>PowerPoint Presentation</vt:lpstr>
      <vt:lpstr>Presentation Roadmap</vt:lpstr>
      <vt:lpstr>PowerPoint Presentation</vt:lpstr>
      <vt:lpstr>PowerPoint Presentation</vt:lpstr>
      <vt:lpstr>Prediction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Trading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ZELAI YU</dc:creator>
  <cp:lastModifiedBy>Doris Liu</cp:lastModifiedBy>
  <cp:revision>25</cp:revision>
  <cp:lastPrinted>2019-05-04T00:07:42Z</cp:lastPrinted>
  <dcterms:created xsi:type="dcterms:W3CDTF">2019-04-16T22:05:13Z</dcterms:created>
  <dcterms:modified xsi:type="dcterms:W3CDTF">2019-05-04T00:07:47Z</dcterms:modified>
</cp:coreProperties>
</file>